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309" r:id="rId7"/>
    <p:sldId id="283" r:id="rId8"/>
    <p:sldId id="262" r:id="rId9"/>
    <p:sldId id="333" r:id="rId10"/>
    <p:sldId id="338" r:id="rId11"/>
    <p:sldId id="334" r:id="rId12"/>
    <p:sldId id="261" r:id="rId13"/>
    <p:sldId id="335" r:id="rId14"/>
    <p:sldId id="336" r:id="rId15"/>
    <p:sldId id="348" r:id="rId16"/>
    <p:sldId id="337" r:id="rId17"/>
    <p:sldId id="341" r:id="rId18"/>
    <p:sldId id="340" r:id="rId19"/>
    <p:sldId id="339" r:id="rId20"/>
    <p:sldId id="266" r:id="rId21"/>
    <p:sldId id="268" r:id="rId22"/>
    <p:sldId id="343" r:id="rId23"/>
    <p:sldId id="269" r:id="rId24"/>
    <p:sldId id="282" r:id="rId25"/>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3.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本学期的社团嘉年华，阅读社设置了读书推荐展板，邀请同学们写下最爱的书籍中的句子来推荐一本书。展板目前在图书馆一楼大厅</a:t>
            </a:r>
            <a:r>
              <a:rPr lang="zh-CN" altLang="en-US"/>
              <a:t>展出。</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除了中大型活动，阅读社社员们也在日常进行阅读相关的交流</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本学期初，社团举行了破冰活动，社员们分享了</a:t>
            </a:r>
            <a:r>
              <a:rPr lang="zh-CN" altLang="en-US"/>
              <a:t>读书喜好，也为接下来一年的社团活动提出许多</a:t>
            </a:r>
            <a:r>
              <a:rPr lang="zh-CN" altLang="en-US"/>
              <a:t>建议。</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这一年中，社团公众号也在积极地运营，主要发布纳新与活动宣传</a:t>
            </a:r>
            <a:r>
              <a:rPr lang="zh-CN" altLang="en-US"/>
              <a:t>相关信息。</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繁重的学业让很多同学没有机会长时间阅读。因此，我们希望能在考试周后举行一场阅读活动，让同学们一起静坐阅读一个下午，找回阅读的</a:t>
            </a:r>
            <a:r>
              <a:rPr lang="zh-CN" altLang="en-US"/>
              <a:t>乐趣。</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本学年，阅读社有许多优秀社员参与社团的</a:t>
            </a:r>
            <a:r>
              <a:rPr lang="zh-CN" altLang="en-US"/>
              <a:t>各项事务中。</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在国际校区中，我们有许多突出优势，并与校园文化十分契合。</a:t>
            </a:r>
            <a:endParaRPr lang="zh-CN" altLang="en-US"/>
          </a:p>
          <a:p>
            <a:r>
              <a:rPr lang="zh-CN" altLang="en-US"/>
              <a:t>阅读社组织阅读英文著作</a:t>
            </a:r>
            <a:r>
              <a:rPr lang="zh-CN" altLang="en-US"/>
              <a:t>活动、</a:t>
            </a:r>
            <a:r>
              <a:rPr lang="zh-CN" altLang="en-US">
                <a:sym typeface="+mn-ea"/>
              </a:rPr>
              <a:t>与国际生和外教开展阅读交流，让阅读成为沟通文化的桥</a:t>
            </a:r>
            <a:r>
              <a:rPr lang="zh-CN" altLang="en-US">
                <a:sym typeface="+mn-ea"/>
              </a:rPr>
              <a:t>梁</a:t>
            </a:r>
            <a:endParaRPr lang="zh-CN" altLang="en-US">
              <a:sym typeface="+mn-ea"/>
            </a:endParaRPr>
          </a:p>
          <a:p>
            <a:r>
              <a:rPr lang="zh-CN" altLang="en-US">
                <a:sym typeface="+mn-ea"/>
              </a:rPr>
              <a:t>我们的专业局限在理工科，更应该增加对文学类作品的阅读与赏析；此外，我们也可以阅读、交流各学院推荐的专业相关书籍，增进对专业的理解。</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读书分享会是阅读社主要的品牌活动。</a:t>
            </a:r>
            <a:r>
              <a:rPr lang="en-US" altLang="zh-CN"/>
              <a:t>2023</a:t>
            </a:r>
            <a:r>
              <a:rPr lang="zh-CN" altLang="en-US"/>
              <a:t>年春季学期初始，我们与图书馆共同举办了以寒假共读书目《局外人》为主题的读书分享会，同学们通过阅读书籍选段，讨论主人公的情感变化与</a:t>
            </a:r>
            <a:r>
              <a:rPr lang="zh-CN" altLang="en-US"/>
              <a:t>行为抉择。</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本学期初，我们</a:t>
            </a:r>
            <a:r>
              <a:rPr lang="zh-CN" altLang="en-US"/>
              <a:t>也组织了暑期共读书目《树语》的读书分享会，探讨人与自然的</a:t>
            </a:r>
            <a:r>
              <a:rPr lang="zh-CN" altLang="en-US"/>
              <a:t>关系。</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暖春</a:t>
            </a:r>
            <a:r>
              <a:rPr lang="en-US" altLang="zh-CN"/>
              <a:t>4</a:t>
            </a:r>
            <a:r>
              <a:rPr lang="zh-CN" altLang="en-US"/>
              <a:t>月，阅读社作为主办社团，与其他许多社团共同举办环湖踏春活动，邀请师生们共同体验汉服、制作青团、</a:t>
            </a:r>
            <a:r>
              <a:rPr lang="zh-CN" altLang="en-US"/>
              <a:t>体验风筝制作与绘画</a:t>
            </a:r>
            <a:r>
              <a:rPr lang="zh-CN" altLang="en-US"/>
              <a:t>。</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3</a:t>
            </a:r>
            <a:r>
              <a:rPr lang="zh-CN" altLang="en-US"/>
              <a:t>月至四月，阅读社与书院、支撑与保障部和团学权服中心合作举办</a:t>
            </a:r>
            <a:r>
              <a:rPr lang="en-US" altLang="zh-CN"/>
              <a:t>“</a:t>
            </a:r>
            <a:r>
              <a:rPr lang="zh-CN" altLang="en-US"/>
              <a:t>笔墨间的女性力量</a:t>
            </a:r>
            <a:r>
              <a:rPr lang="en-US" altLang="zh-CN"/>
              <a:t>”</a:t>
            </a:r>
            <a:r>
              <a:rPr lang="zh-CN" altLang="en-US"/>
              <a:t>主题读书会，并</a:t>
            </a:r>
            <a:r>
              <a:rPr lang="zh-CN" altLang="en-US"/>
              <a:t>参与推荐女性成长</a:t>
            </a:r>
            <a:r>
              <a:rPr lang="zh-CN" altLang="en-US"/>
              <a:t>书单。</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今年</a:t>
            </a:r>
            <a:r>
              <a:rPr lang="en-US" altLang="zh-CN"/>
              <a:t>4</a:t>
            </a:r>
            <a:r>
              <a:rPr lang="zh-CN" altLang="en-US"/>
              <a:t>月</a:t>
            </a:r>
            <a:r>
              <a:rPr lang="en-US" altLang="zh-CN"/>
              <a:t>23</a:t>
            </a:r>
            <a:r>
              <a:rPr lang="zh-CN" altLang="en-US"/>
              <a:t>日世界读书日，阅读社征集全校同学的读书推荐与阅读感悟，发表在</a:t>
            </a:r>
            <a:r>
              <a:rPr lang="en-US" altLang="zh-CN"/>
              <a:t>Shaining</a:t>
            </a:r>
            <a:r>
              <a:rPr lang="zh-CN" altLang="en-US"/>
              <a:t>国际</a:t>
            </a:r>
            <a:r>
              <a:rPr lang="zh-CN" altLang="en-US"/>
              <a:t>公众号。</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此外，在</a:t>
            </a:r>
            <a:r>
              <a:rPr lang="en-US" altLang="zh-CN"/>
              <a:t>2023</a:t>
            </a:r>
            <a:r>
              <a:rPr lang="zh-CN" altLang="en-US"/>
              <a:t>年春夏与秋冬学期，我们分别组织了</a:t>
            </a:r>
            <a:r>
              <a:rPr lang="zh-CN" altLang="en-US"/>
              <a:t>两次读书笔记漂流活动。同学们或摘抄、或创作、或抒发自己的读书感悟。在本学期的读书笔记漂流活动中，我们也很高兴看到留学生也加入到读书笔记漂流中，或许，阅读也是沟通不同文化的一</a:t>
            </a:r>
            <a:r>
              <a:rPr lang="zh-CN" altLang="en-US"/>
              <a:t>架桥梁。</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1.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978406" y="2998000"/>
            <a:ext cx="2059305" cy="465455"/>
          </a:xfrm>
          <a:prstGeom prst="rect">
            <a:avLst/>
          </a:prstGeom>
        </p:spPr>
        <p:txBody>
          <a:bodyPr vert="horz" wrap="square" lIns="91440" tIns="45720" rIns="91440" bIns="45720" rtlCol="0" anchor="t" anchorCtr="0">
            <a:spAutoFit/>
          </a:bodyPr>
          <a:lstStyle/>
          <a:p>
            <a:pPr>
              <a:lnSpc>
                <a:spcPct val="120000"/>
              </a:lnSpc>
              <a:spcBef>
                <a:spcPts val="375"/>
              </a:spcBef>
            </a:pPr>
            <a:r>
              <a:rPr lang="en-US" sz="2025">
                <a:solidFill>
                  <a:schemeClr val="lt2"/>
                </a:solidFill>
                <a:latin typeface="微软雅黑" panose="020B0503020204020204" charset="-122"/>
                <a:ea typeface="微软雅黑" panose="020B0503020204020204" charset="-122"/>
                <a:cs typeface="微软雅黑" panose="020B0503020204020204" charset="-122"/>
              </a:rPr>
              <a:t>汇报人：</a:t>
            </a:r>
            <a:r>
              <a:rPr lang="zh-CN" altLang="en-US" sz="2025">
                <a:solidFill>
                  <a:schemeClr val="lt2"/>
                </a:solidFill>
                <a:latin typeface="微软雅黑" panose="020B0503020204020204" charset="-122"/>
                <a:ea typeface="微软雅黑" panose="020B0503020204020204" charset="-122"/>
                <a:cs typeface="微软雅黑" panose="020B0503020204020204" charset="-122"/>
              </a:rPr>
              <a:t>赵依桐</a:t>
            </a:r>
            <a:endParaRPr lang="zh-CN" altLang="en-US" sz="2025">
              <a:solidFill>
                <a:schemeClr val="lt2"/>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3298591" y="2998000"/>
            <a:ext cx="2086078" cy="534269"/>
          </a:xfrm>
          <a:prstGeom prst="rect">
            <a:avLst/>
          </a:prstGeom>
        </p:spPr>
        <p:txBody>
          <a:bodyPr vert="horz" wrap="square" lIns="91440" tIns="45720" rIns="91440" bIns="45720" rtlCol="0" anchor="t" anchorCtr="0">
            <a:normAutofit/>
          </a:bodyPr>
          <a:lstStyle/>
          <a:p>
            <a:pPr>
              <a:lnSpc>
                <a:spcPct val="120000"/>
              </a:lnSpc>
              <a:spcBef>
                <a:spcPts val="375"/>
              </a:spcBef>
            </a:pPr>
            <a:r>
              <a:rPr lang="en-US" sz="2025">
                <a:solidFill>
                  <a:schemeClr val="accent1"/>
                </a:solidFill>
                <a:latin typeface="微软雅黑" panose="020B0503020204020204" charset="-122"/>
                <a:ea typeface="微软雅黑" panose="020B0503020204020204" charset="-122"/>
                <a:cs typeface="微软雅黑" panose="020B0503020204020204" charset="-122"/>
              </a:rPr>
              <a:t>2023-12-24</a:t>
            </a:r>
            <a:endParaRPr lang="en-US" sz="2025">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685642" y="997750"/>
            <a:ext cx="6503541" cy="2000250"/>
          </a:xfrm>
          <a:prstGeom prst="rect">
            <a:avLst/>
          </a:prstGeom>
        </p:spPr>
        <p:txBody>
          <a:bodyPr vert="horz" wrap="square" lIns="114300" tIns="57150" rIns="114300" bIns="57150" rtlCol="0" anchor="ctr" anchorCtr="0">
            <a:normAutofit lnSpcReduction="10000"/>
          </a:bodyPr>
          <a:lstStyle/>
          <a:p>
            <a:pPr algn="l">
              <a:lnSpc>
                <a:spcPct val="120000"/>
              </a:lnSpc>
              <a:spcBef>
                <a:spcPts val="0"/>
              </a:spcBef>
              <a:spcAft>
                <a:spcPts val="0"/>
              </a:spcAft>
            </a:pPr>
            <a:r>
              <a:rPr lang="zh-CN" altLang="en-US" sz="3200">
                <a:solidFill>
                  <a:schemeClr val="dk1"/>
                </a:solidFill>
                <a:latin typeface="微软雅黑" panose="020B0503020204020204" charset="-122"/>
                <a:ea typeface="微软雅黑" panose="020B0503020204020204" charset="-122"/>
                <a:cs typeface="微软雅黑" panose="020B0503020204020204" charset="-122"/>
              </a:rPr>
              <a:t>浙江大学国际校区学生</a:t>
            </a:r>
            <a:endParaRPr lang="zh-CN" altLang="en-US" sz="3200">
              <a:solidFill>
                <a:schemeClr val="dk1"/>
              </a:solidFill>
              <a:latin typeface="微软雅黑" panose="020B0503020204020204" charset="-122"/>
              <a:ea typeface="微软雅黑" panose="020B0503020204020204" charset="-122"/>
              <a:cs typeface="微软雅黑" panose="020B0503020204020204" charset="-122"/>
            </a:endParaRPr>
          </a:p>
          <a:p>
            <a:pPr algn="l">
              <a:lnSpc>
                <a:spcPct val="120000"/>
              </a:lnSpc>
              <a:spcBef>
                <a:spcPts val="0"/>
              </a:spcBef>
              <a:spcAft>
                <a:spcPts val="0"/>
              </a:spcAft>
            </a:pPr>
            <a:r>
              <a:rPr lang="zh-CN" altLang="en-US" sz="5400" b="1">
                <a:solidFill>
                  <a:schemeClr val="dk1"/>
                </a:solidFill>
                <a:latin typeface="微软雅黑" panose="020B0503020204020204" charset="-122"/>
                <a:ea typeface="微软雅黑" panose="020B0503020204020204" charset="-122"/>
                <a:cs typeface="微软雅黑" panose="020B0503020204020204" charset="-122"/>
              </a:rPr>
              <a:t>书香</a:t>
            </a:r>
            <a:r>
              <a:rPr lang="en-US" sz="5400" b="1">
                <a:solidFill>
                  <a:schemeClr val="dk1"/>
                </a:solidFill>
                <a:latin typeface="微软雅黑" panose="020B0503020204020204" charset="-122"/>
                <a:ea typeface="微软雅黑" panose="020B0503020204020204" charset="-122"/>
                <a:cs typeface="微软雅黑" panose="020B0503020204020204" charset="-122"/>
              </a:rPr>
              <a:t>阅读社</a:t>
            </a:r>
            <a:r>
              <a:rPr lang="zh-CN" altLang="en-US" sz="5400" b="1">
                <a:solidFill>
                  <a:schemeClr val="dk1"/>
                </a:solidFill>
                <a:latin typeface="微软雅黑" panose="020B0503020204020204" charset="-122"/>
                <a:ea typeface="微软雅黑" panose="020B0503020204020204" charset="-122"/>
                <a:cs typeface="微软雅黑" panose="020B0503020204020204" charset="-122"/>
              </a:rPr>
              <a:t>年终答辩</a:t>
            </a:r>
            <a:endParaRPr lang="zh-CN" altLang="en-US" sz="5400" b="1">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978535" y="3733800"/>
            <a:ext cx="4064000" cy="398780"/>
          </a:xfrm>
          <a:prstGeom prst="rect">
            <a:avLst/>
          </a:prstGeom>
          <a:noFill/>
        </p:spPr>
        <p:txBody>
          <a:bodyPr wrap="square" rtlCol="0">
            <a:spAutoFit/>
          </a:bodyPr>
          <a:p>
            <a:r>
              <a:rPr lang="zh-CN" altLang="en-US" sz="2000">
                <a:latin typeface="微软雅黑" panose="020B0503020204020204" charset="-122"/>
                <a:ea typeface="微软雅黑" panose="020B0503020204020204" charset="-122"/>
              </a:rPr>
              <a:t>社团指导教师：徐舒娜</a:t>
            </a:r>
            <a:endParaRPr lang="zh-CN" altLang="en-US" sz="2000">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2" name="Group 22"/>
          <p:cNvGrpSpPr/>
          <p:nvPr/>
        </p:nvGrpSpPr>
        <p:grpSpPr>
          <a:xfrm>
            <a:off x="454963" y="93878"/>
            <a:ext cx="10641129" cy="893445"/>
            <a:chOff x="454963" y="93878"/>
            <a:chExt cx="10641129" cy="89344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社团本年度</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活动</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4" name="文本框 43"/>
          <p:cNvSpPr txBox="1"/>
          <p:nvPr/>
        </p:nvSpPr>
        <p:spPr>
          <a:xfrm>
            <a:off x="653415" y="1371600"/>
            <a:ext cx="10014585" cy="368300"/>
          </a:xfrm>
          <a:prstGeom prst="rect">
            <a:avLst/>
          </a:prstGeom>
          <a:noFill/>
        </p:spPr>
        <p:txBody>
          <a:bodyPr wrap="square" rtlCol="0">
            <a:spAutoFit/>
          </a:bodyPr>
          <a:p>
            <a:r>
              <a:rPr lang="zh-CN" altLang="en-US" b="1"/>
              <a:t>中大型活动：与权服中心合作</a:t>
            </a:r>
            <a:r>
              <a:rPr lang="en-US" altLang="zh-CN" b="1"/>
              <a:t> “</a:t>
            </a:r>
            <a:r>
              <a:rPr lang="zh-CN" altLang="en-US" b="1"/>
              <a:t>笔墨间的女性力量</a:t>
            </a:r>
            <a:r>
              <a:rPr lang="en-US" altLang="zh-CN" b="1"/>
              <a:t>”</a:t>
            </a:r>
            <a:r>
              <a:rPr lang="zh-CN" altLang="en-US" b="1"/>
              <a:t>主题读书</a:t>
            </a:r>
            <a:r>
              <a:rPr lang="zh-CN" altLang="en-US" b="1"/>
              <a:t>座谈会</a:t>
            </a:r>
            <a:r>
              <a:rPr lang="en-US" altLang="zh-CN" b="1"/>
              <a:t> 2023.4.18</a:t>
            </a:r>
            <a:endParaRPr lang="en-US" altLang="zh-CN" b="1"/>
          </a:p>
        </p:txBody>
      </p:sp>
      <p:pic>
        <p:nvPicPr>
          <p:cNvPr id="45" name="图片 44" descr="b7019bf67e857530020d480ac88f70b"/>
          <p:cNvPicPr>
            <a:picLocks noChangeAspect="1"/>
          </p:cNvPicPr>
          <p:nvPr/>
        </p:nvPicPr>
        <p:blipFill>
          <a:blip r:embed="rId2"/>
          <a:stretch>
            <a:fillRect/>
          </a:stretch>
        </p:blipFill>
        <p:spPr>
          <a:xfrm>
            <a:off x="152400" y="2526665"/>
            <a:ext cx="6522085" cy="3623310"/>
          </a:xfrm>
          <a:prstGeom prst="rect">
            <a:avLst/>
          </a:prstGeom>
        </p:spPr>
      </p:pic>
      <p:pic>
        <p:nvPicPr>
          <p:cNvPr id="46" name="图片 45" descr="85a340bcd4a573e77d668529b15f6d3"/>
          <p:cNvPicPr>
            <a:picLocks noChangeAspect="1"/>
          </p:cNvPicPr>
          <p:nvPr/>
        </p:nvPicPr>
        <p:blipFill>
          <a:blip r:embed="rId3"/>
          <a:stretch>
            <a:fillRect/>
          </a:stretch>
        </p:blipFill>
        <p:spPr>
          <a:xfrm>
            <a:off x="3429000" y="2819400"/>
            <a:ext cx="6157595" cy="3359785"/>
          </a:xfrm>
          <a:prstGeom prst="rect">
            <a:avLst/>
          </a:prstGeom>
        </p:spPr>
      </p:pic>
      <p:pic>
        <p:nvPicPr>
          <p:cNvPr id="47" name="图片 46" descr="4975fb87b771a349113f0b92dd11913"/>
          <p:cNvPicPr>
            <a:picLocks noChangeAspect="1"/>
          </p:cNvPicPr>
          <p:nvPr/>
        </p:nvPicPr>
        <p:blipFill>
          <a:blip r:embed="rId4"/>
          <a:srcRect t="5120" b="5556"/>
          <a:stretch>
            <a:fillRect/>
          </a:stretch>
        </p:blipFill>
        <p:spPr>
          <a:xfrm>
            <a:off x="8991600" y="409575"/>
            <a:ext cx="3086100" cy="6125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2" name="Group 22"/>
          <p:cNvGrpSpPr/>
          <p:nvPr/>
        </p:nvGrpSpPr>
        <p:grpSpPr>
          <a:xfrm>
            <a:off x="454963" y="93878"/>
            <a:ext cx="10641129" cy="893445"/>
            <a:chOff x="454963" y="93878"/>
            <a:chExt cx="10641129" cy="89344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社团本年度</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活动</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4" name="文本框 43"/>
          <p:cNvSpPr txBox="1"/>
          <p:nvPr/>
        </p:nvSpPr>
        <p:spPr>
          <a:xfrm>
            <a:off x="1009015" y="1301750"/>
            <a:ext cx="10014585" cy="368300"/>
          </a:xfrm>
          <a:prstGeom prst="rect">
            <a:avLst/>
          </a:prstGeom>
          <a:noFill/>
        </p:spPr>
        <p:txBody>
          <a:bodyPr wrap="square" rtlCol="0">
            <a:spAutoFit/>
          </a:bodyPr>
          <a:p>
            <a:r>
              <a:rPr lang="zh-CN" altLang="en-US" b="1"/>
              <a:t>世界读书日</a:t>
            </a:r>
            <a:r>
              <a:rPr lang="en-US" altLang="zh-CN" b="1"/>
              <a:t> SHaining</a:t>
            </a:r>
            <a:r>
              <a:rPr lang="zh-CN" altLang="en-US" b="1"/>
              <a:t>国际公众号书籍推荐</a:t>
            </a:r>
            <a:r>
              <a:rPr lang="en-US" altLang="zh-CN" b="1"/>
              <a:t> 2023.4.23</a:t>
            </a:r>
            <a:endParaRPr lang="en-US" altLang="zh-CN" b="1"/>
          </a:p>
        </p:txBody>
      </p:sp>
      <p:pic>
        <p:nvPicPr>
          <p:cNvPr id="2" name="图片 1" descr="e00a8824e2ff2d870ba24451e166bf0"/>
          <p:cNvPicPr>
            <a:picLocks noChangeAspect="1"/>
          </p:cNvPicPr>
          <p:nvPr/>
        </p:nvPicPr>
        <p:blipFill>
          <a:blip r:embed="rId2"/>
          <a:srcRect t="11111" b="15556"/>
          <a:stretch>
            <a:fillRect/>
          </a:stretch>
        </p:blipFill>
        <p:spPr>
          <a:xfrm>
            <a:off x="799465" y="1752600"/>
            <a:ext cx="3086100" cy="5029200"/>
          </a:xfrm>
          <a:prstGeom prst="rect">
            <a:avLst/>
          </a:prstGeom>
        </p:spPr>
      </p:pic>
      <p:pic>
        <p:nvPicPr>
          <p:cNvPr id="3" name="图片 2" descr="d9429d632685dcf559e4da85cec8d64"/>
          <p:cNvPicPr>
            <a:picLocks noChangeAspect="1"/>
          </p:cNvPicPr>
          <p:nvPr/>
        </p:nvPicPr>
        <p:blipFill>
          <a:blip r:embed="rId3"/>
          <a:srcRect t="15648" b="9907"/>
          <a:stretch>
            <a:fillRect/>
          </a:stretch>
        </p:blipFill>
        <p:spPr>
          <a:xfrm>
            <a:off x="4438650" y="1752600"/>
            <a:ext cx="3086100" cy="5105400"/>
          </a:xfrm>
          <a:prstGeom prst="rect">
            <a:avLst/>
          </a:prstGeom>
        </p:spPr>
      </p:pic>
      <p:pic>
        <p:nvPicPr>
          <p:cNvPr id="4" name="图片 3" descr="243d552734356666ef293f0965eb3de"/>
          <p:cNvPicPr>
            <a:picLocks noChangeAspect="1"/>
          </p:cNvPicPr>
          <p:nvPr/>
        </p:nvPicPr>
        <p:blipFill>
          <a:blip r:embed="rId4"/>
          <a:srcRect t="14444" b="5556"/>
          <a:stretch>
            <a:fillRect/>
          </a:stretch>
        </p:blipFill>
        <p:spPr>
          <a:xfrm>
            <a:off x="8077200" y="1219200"/>
            <a:ext cx="308610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2" name="Group 22"/>
          <p:cNvGrpSpPr/>
          <p:nvPr/>
        </p:nvGrpSpPr>
        <p:grpSpPr>
          <a:xfrm>
            <a:off x="454963" y="93878"/>
            <a:ext cx="10641129" cy="893445"/>
            <a:chOff x="454963" y="93878"/>
            <a:chExt cx="10641129" cy="89344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社团本年度</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活动</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4" name="文本框 43"/>
          <p:cNvSpPr txBox="1"/>
          <p:nvPr/>
        </p:nvSpPr>
        <p:spPr>
          <a:xfrm>
            <a:off x="1009015" y="1301750"/>
            <a:ext cx="10014585" cy="368300"/>
          </a:xfrm>
          <a:prstGeom prst="rect">
            <a:avLst/>
          </a:prstGeom>
          <a:noFill/>
        </p:spPr>
        <p:txBody>
          <a:bodyPr wrap="square" rtlCol="0">
            <a:spAutoFit/>
          </a:bodyPr>
          <a:p>
            <a:r>
              <a:rPr lang="zh-CN" altLang="en-US" b="1"/>
              <a:t>中大型活动：读书笔记漂流活动</a:t>
            </a:r>
            <a:r>
              <a:rPr lang="en-US" altLang="zh-CN" b="1"/>
              <a:t>  2023.4-2023.5      2023.11-2023.12</a:t>
            </a:r>
            <a:endParaRPr lang="en-US" altLang="zh-CN" b="1"/>
          </a:p>
        </p:txBody>
      </p:sp>
      <p:pic>
        <p:nvPicPr>
          <p:cNvPr id="2" name="图片 1" descr="微信图片_20230427115337"/>
          <p:cNvPicPr>
            <a:picLocks noChangeAspect="1"/>
          </p:cNvPicPr>
          <p:nvPr/>
        </p:nvPicPr>
        <p:blipFill>
          <a:blip r:embed="rId2"/>
          <a:stretch>
            <a:fillRect/>
          </a:stretch>
        </p:blipFill>
        <p:spPr>
          <a:xfrm>
            <a:off x="457200" y="1885950"/>
            <a:ext cx="3392170" cy="4799330"/>
          </a:xfrm>
          <a:prstGeom prst="rect">
            <a:avLst/>
          </a:prstGeom>
        </p:spPr>
      </p:pic>
      <p:pic>
        <p:nvPicPr>
          <p:cNvPr id="3" name="图片 2" descr="阅读社读书笔记漂流海报"/>
          <p:cNvPicPr>
            <a:picLocks noChangeAspect="1"/>
          </p:cNvPicPr>
          <p:nvPr/>
        </p:nvPicPr>
        <p:blipFill>
          <a:blip r:embed="rId3"/>
          <a:stretch>
            <a:fillRect/>
          </a:stretch>
        </p:blipFill>
        <p:spPr>
          <a:xfrm>
            <a:off x="3505200" y="1885950"/>
            <a:ext cx="3378200" cy="4780280"/>
          </a:xfrm>
          <a:prstGeom prst="rect">
            <a:avLst/>
          </a:prstGeom>
        </p:spPr>
      </p:pic>
      <p:pic>
        <p:nvPicPr>
          <p:cNvPr id="4" name="图片 3" descr="2549d9f158f90774c45e88b470c16ac"/>
          <p:cNvPicPr>
            <a:picLocks noChangeAspect="1"/>
          </p:cNvPicPr>
          <p:nvPr/>
        </p:nvPicPr>
        <p:blipFill>
          <a:blip r:embed="rId4"/>
          <a:stretch>
            <a:fillRect/>
          </a:stretch>
        </p:blipFill>
        <p:spPr>
          <a:xfrm>
            <a:off x="5638800" y="1905000"/>
            <a:ext cx="3596640" cy="4795520"/>
          </a:xfrm>
          <a:prstGeom prst="rect">
            <a:avLst/>
          </a:prstGeom>
        </p:spPr>
      </p:pic>
      <p:pic>
        <p:nvPicPr>
          <p:cNvPr id="5" name="图片 4" descr="be0967357caca29c4a5cc833b224f8b"/>
          <p:cNvPicPr>
            <a:picLocks noChangeAspect="1"/>
          </p:cNvPicPr>
          <p:nvPr/>
        </p:nvPicPr>
        <p:blipFill>
          <a:blip r:embed="rId5"/>
          <a:stretch>
            <a:fillRect/>
          </a:stretch>
        </p:blipFill>
        <p:spPr>
          <a:xfrm>
            <a:off x="7924800" y="1885950"/>
            <a:ext cx="3550920" cy="4733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8" name="图片 7" descr="dfb9837d4161f46d2e03f4e6924ee0a"/>
          <p:cNvPicPr>
            <a:picLocks noChangeAspect="1"/>
          </p:cNvPicPr>
          <p:nvPr/>
        </p:nvPicPr>
        <p:blipFill>
          <a:blip r:embed="rId2"/>
          <a:stretch>
            <a:fillRect/>
          </a:stretch>
        </p:blipFill>
        <p:spPr>
          <a:xfrm>
            <a:off x="533400" y="2025015"/>
            <a:ext cx="5844540" cy="4381500"/>
          </a:xfrm>
          <a:prstGeom prst="rect">
            <a:avLst/>
          </a:prstGeom>
        </p:spPr>
      </p:pic>
      <p:grpSp>
        <p:nvGrpSpPr>
          <p:cNvPr id="22" name="Group 22"/>
          <p:cNvGrpSpPr/>
          <p:nvPr/>
        </p:nvGrpSpPr>
        <p:grpSpPr>
          <a:xfrm>
            <a:off x="454963" y="93878"/>
            <a:ext cx="10641129" cy="893445"/>
            <a:chOff x="454963" y="93878"/>
            <a:chExt cx="10641129" cy="89344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社团本年度</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活动</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4" name="文本框 43"/>
          <p:cNvSpPr txBox="1"/>
          <p:nvPr/>
        </p:nvSpPr>
        <p:spPr>
          <a:xfrm>
            <a:off x="1009015" y="1301750"/>
            <a:ext cx="10014585" cy="368300"/>
          </a:xfrm>
          <a:prstGeom prst="rect">
            <a:avLst/>
          </a:prstGeom>
          <a:noFill/>
        </p:spPr>
        <p:txBody>
          <a:bodyPr wrap="square" rtlCol="0">
            <a:spAutoFit/>
          </a:bodyPr>
          <a:p>
            <a:r>
              <a:rPr lang="zh-CN" altLang="en-US" b="1"/>
              <a:t>中大型活动：读书笔记漂流活动</a:t>
            </a:r>
            <a:r>
              <a:rPr lang="en-US" altLang="zh-CN" b="1"/>
              <a:t>  2023.4-2023.5      2023.11-2023.12</a:t>
            </a:r>
            <a:endParaRPr lang="en-US" altLang="zh-CN" b="1"/>
          </a:p>
        </p:txBody>
      </p:sp>
      <p:pic>
        <p:nvPicPr>
          <p:cNvPr id="7" name="图片 6" descr="66547c24de64354364ab06195258de3"/>
          <p:cNvPicPr>
            <a:picLocks noChangeAspect="1"/>
          </p:cNvPicPr>
          <p:nvPr/>
        </p:nvPicPr>
        <p:blipFill>
          <a:blip r:embed="rId3"/>
          <a:stretch>
            <a:fillRect/>
          </a:stretch>
        </p:blipFill>
        <p:spPr>
          <a:xfrm>
            <a:off x="3286125" y="2165985"/>
            <a:ext cx="5531485" cy="4079875"/>
          </a:xfrm>
          <a:prstGeom prst="rect">
            <a:avLst/>
          </a:prstGeom>
        </p:spPr>
      </p:pic>
      <p:pic>
        <p:nvPicPr>
          <p:cNvPr id="6" name="图片 5" descr="3a9b2877920980f7c0ff4d54d69faac"/>
          <p:cNvPicPr>
            <a:picLocks noChangeAspect="1"/>
          </p:cNvPicPr>
          <p:nvPr/>
        </p:nvPicPr>
        <p:blipFill>
          <a:blip r:embed="rId4"/>
          <a:stretch>
            <a:fillRect/>
          </a:stretch>
        </p:blipFill>
        <p:spPr>
          <a:xfrm>
            <a:off x="6629400" y="2286000"/>
            <a:ext cx="5375275" cy="3987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6" name="图片 5" descr="fd5efaf6fd5cc2751337421fcd3ed16"/>
          <p:cNvPicPr>
            <a:picLocks noChangeAspect="1"/>
          </p:cNvPicPr>
          <p:nvPr/>
        </p:nvPicPr>
        <p:blipFill>
          <a:blip r:embed="rId2"/>
          <a:stretch>
            <a:fillRect/>
          </a:stretch>
        </p:blipFill>
        <p:spPr>
          <a:xfrm>
            <a:off x="381000" y="1981200"/>
            <a:ext cx="5203825" cy="3903345"/>
          </a:xfrm>
          <a:prstGeom prst="rect">
            <a:avLst/>
          </a:prstGeom>
        </p:spPr>
      </p:pic>
      <p:grpSp>
        <p:nvGrpSpPr>
          <p:cNvPr id="22" name="Group 22"/>
          <p:cNvGrpSpPr/>
          <p:nvPr/>
        </p:nvGrpSpPr>
        <p:grpSpPr>
          <a:xfrm>
            <a:off x="454963" y="93878"/>
            <a:ext cx="10641129" cy="893445"/>
            <a:chOff x="454963" y="93878"/>
            <a:chExt cx="10641129" cy="89344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社团本年度</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活动</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4" name="文本框 43"/>
          <p:cNvSpPr txBox="1"/>
          <p:nvPr/>
        </p:nvSpPr>
        <p:spPr>
          <a:xfrm>
            <a:off x="1009015" y="1301750"/>
            <a:ext cx="10014585" cy="368300"/>
          </a:xfrm>
          <a:prstGeom prst="rect">
            <a:avLst/>
          </a:prstGeom>
          <a:noFill/>
        </p:spPr>
        <p:txBody>
          <a:bodyPr wrap="square" rtlCol="0">
            <a:spAutoFit/>
          </a:bodyPr>
          <a:p>
            <a:r>
              <a:rPr lang="zh-CN" altLang="en-US" b="1"/>
              <a:t>中大型活动：社团嘉年华</a:t>
            </a:r>
            <a:r>
              <a:rPr lang="en-US" altLang="zh-CN" b="1"/>
              <a:t> </a:t>
            </a:r>
            <a:r>
              <a:rPr lang="zh-CN" altLang="en-US" b="1"/>
              <a:t>读书分享展板</a:t>
            </a:r>
            <a:r>
              <a:rPr lang="en-US" altLang="zh-CN" b="1"/>
              <a:t>  2023.11.26</a:t>
            </a:r>
            <a:endParaRPr lang="en-US" altLang="zh-CN" b="1"/>
          </a:p>
        </p:txBody>
      </p:sp>
      <p:pic>
        <p:nvPicPr>
          <p:cNvPr id="2" name="图片 1" descr="54ecedebf270a97454fa71ffc51c92d"/>
          <p:cNvPicPr>
            <a:picLocks noChangeAspect="1"/>
          </p:cNvPicPr>
          <p:nvPr/>
        </p:nvPicPr>
        <p:blipFill>
          <a:blip r:embed="rId3"/>
          <a:stretch>
            <a:fillRect/>
          </a:stretch>
        </p:blipFill>
        <p:spPr>
          <a:xfrm>
            <a:off x="2895600" y="2362200"/>
            <a:ext cx="5521325" cy="4141470"/>
          </a:xfrm>
          <a:prstGeom prst="rect">
            <a:avLst/>
          </a:prstGeom>
        </p:spPr>
      </p:pic>
      <p:pic>
        <p:nvPicPr>
          <p:cNvPr id="4" name="图片 3" descr="5a833c960bb157ae90ad2a04d5f2761"/>
          <p:cNvPicPr>
            <a:picLocks noChangeAspect="1"/>
          </p:cNvPicPr>
          <p:nvPr/>
        </p:nvPicPr>
        <p:blipFill>
          <a:blip r:embed="rId4"/>
          <a:stretch>
            <a:fillRect/>
          </a:stretch>
        </p:blipFill>
        <p:spPr>
          <a:xfrm>
            <a:off x="6781800" y="2819400"/>
            <a:ext cx="5108575" cy="3831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2" name="Group 22"/>
          <p:cNvGrpSpPr/>
          <p:nvPr/>
        </p:nvGrpSpPr>
        <p:grpSpPr>
          <a:xfrm>
            <a:off x="454963" y="93878"/>
            <a:ext cx="10641129" cy="893445"/>
            <a:chOff x="454963" y="93878"/>
            <a:chExt cx="10641129" cy="89344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本年度活动</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4" name="文本框 43"/>
          <p:cNvSpPr txBox="1"/>
          <p:nvPr/>
        </p:nvSpPr>
        <p:spPr>
          <a:xfrm>
            <a:off x="799465" y="1049020"/>
            <a:ext cx="10014585" cy="368300"/>
          </a:xfrm>
          <a:prstGeom prst="rect">
            <a:avLst/>
          </a:prstGeom>
          <a:noFill/>
        </p:spPr>
        <p:txBody>
          <a:bodyPr wrap="square" rtlCol="0">
            <a:spAutoFit/>
          </a:bodyPr>
          <a:p>
            <a:r>
              <a:rPr lang="zh-CN" altLang="en-US" b="1"/>
              <a:t>日常活动：社团群内</a:t>
            </a:r>
            <a:r>
              <a:rPr lang="zh-CN" altLang="en-US" b="1"/>
              <a:t>读书交流</a:t>
            </a:r>
            <a:endParaRPr lang="zh-CN" altLang="en-US" b="1"/>
          </a:p>
        </p:txBody>
      </p:sp>
      <p:sp>
        <p:nvSpPr>
          <p:cNvPr id="5" name="文本框 4"/>
          <p:cNvSpPr txBox="1"/>
          <p:nvPr/>
        </p:nvSpPr>
        <p:spPr>
          <a:xfrm>
            <a:off x="9208135" y="1854200"/>
            <a:ext cx="4064000" cy="368300"/>
          </a:xfrm>
          <a:prstGeom prst="rect">
            <a:avLst/>
          </a:prstGeom>
          <a:noFill/>
        </p:spPr>
        <p:txBody>
          <a:bodyPr wrap="square" rtlCol="0">
            <a:spAutoFit/>
          </a:bodyPr>
          <a:p>
            <a:endParaRPr lang="zh-CN" altLang="en-US"/>
          </a:p>
        </p:txBody>
      </p:sp>
      <p:pic>
        <p:nvPicPr>
          <p:cNvPr id="3" name="图片 2" descr="7093b9cec900c7ce54a7ee40094b755"/>
          <p:cNvPicPr>
            <a:picLocks noChangeAspect="1"/>
          </p:cNvPicPr>
          <p:nvPr/>
        </p:nvPicPr>
        <p:blipFill>
          <a:blip r:embed="rId2"/>
          <a:srcRect t="3926" b="12620"/>
          <a:stretch>
            <a:fillRect/>
          </a:stretch>
        </p:blipFill>
        <p:spPr>
          <a:xfrm>
            <a:off x="4495800" y="991235"/>
            <a:ext cx="3086100" cy="5723255"/>
          </a:xfrm>
          <a:prstGeom prst="rect">
            <a:avLst/>
          </a:prstGeom>
        </p:spPr>
      </p:pic>
      <p:pic>
        <p:nvPicPr>
          <p:cNvPr id="4" name="图片 3" descr="84db4a3bf83573779c9698ba67a4b59"/>
          <p:cNvPicPr>
            <a:picLocks noChangeAspect="1"/>
          </p:cNvPicPr>
          <p:nvPr/>
        </p:nvPicPr>
        <p:blipFill>
          <a:blip r:embed="rId3"/>
          <a:srcRect t="4556" b="11574"/>
          <a:stretch>
            <a:fillRect/>
          </a:stretch>
        </p:blipFill>
        <p:spPr>
          <a:xfrm>
            <a:off x="8009890" y="990600"/>
            <a:ext cx="3086100" cy="5751830"/>
          </a:xfrm>
          <a:prstGeom prst="rect">
            <a:avLst/>
          </a:prstGeom>
        </p:spPr>
      </p:pic>
      <p:grpSp>
        <p:nvGrpSpPr>
          <p:cNvPr id="7" name="组合 6"/>
          <p:cNvGrpSpPr/>
          <p:nvPr/>
        </p:nvGrpSpPr>
        <p:grpSpPr>
          <a:xfrm>
            <a:off x="952500" y="1557020"/>
            <a:ext cx="3093720" cy="4727575"/>
            <a:chOff x="1516" y="2329"/>
            <a:chExt cx="4872" cy="7445"/>
          </a:xfrm>
        </p:grpSpPr>
        <p:pic>
          <p:nvPicPr>
            <p:cNvPr id="2" name="图片 1" descr="75d01193a9a7baaed748bbc486e8ae1"/>
            <p:cNvPicPr>
              <a:picLocks noChangeAspect="1"/>
            </p:cNvPicPr>
            <p:nvPr/>
          </p:nvPicPr>
          <p:blipFill>
            <a:blip r:embed="rId4"/>
            <a:srcRect t="5741" b="39657"/>
            <a:stretch>
              <a:fillRect/>
            </a:stretch>
          </p:blipFill>
          <p:spPr>
            <a:xfrm>
              <a:off x="1528" y="2329"/>
              <a:ext cx="4860" cy="5897"/>
            </a:xfrm>
            <a:prstGeom prst="rect">
              <a:avLst/>
            </a:prstGeom>
          </p:spPr>
        </p:pic>
        <p:pic>
          <p:nvPicPr>
            <p:cNvPr id="6" name="图片 5" descr="75d01193a9a7baaed748bbc486e8ae1"/>
            <p:cNvPicPr>
              <a:picLocks noChangeAspect="1"/>
            </p:cNvPicPr>
            <p:nvPr>
              <p:custDataLst>
                <p:tags r:id="rId5"/>
              </p:custDataLst>
            </p:nvPr>
          </p:nvPicPr>
          <p:blipFill>
            <a:blip r:embed="rId4"/>
            <a:srcRect t="70297" b="15370"/>
            <a:stretch>
              <a:fillRect/>
            </a:stretch>
          </p:blipFill>
          <p:spPr>
            <a:xfrm>
              <a:off x="1516" y="8226"/>
              <a:ext cx="4860" cy="154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2" name="Group 22"/>
          <p:cNvGrpSpPr/>
          <p:nvPr/>
        </p:nvGrpSpPr>
        <p:grpSpPr>
          <a:xfrm>
            <a:off x="454963" y="93878"/>
            <a:ext cx="10641129" cy="893445"/>
            <a:chOff x="454963" y="93878"/>
            <a:chExt cx="10641129" cy="89344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本年度活动</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4" name="文本框 43"/>
          <p:cNvSpPr txBox="1"/>
          <p:nvPr/>
        </p:nvSpPr>
        <p:spPr>
          <a:xfrm>
            <a:off x="1009015" y="1301750"/>
            <a:ext cx="10014585" cy="368300"/>
          </a:xfrm>
          <a:prstGeom prst="rect">
            <a:avLst/>
          </a:prstGeom>
          <a:noFill/>
        </p:spPr>
        <p:txBody>
          <a:bodyPr wrap="square" rtlCol="0">
            <a:spAutoFit/>
          </a:bodyPr>
          <a:p>
            <a:r>
              <a:rPr lang="zh-CN" altLang="en-US" b="1"/>
              <a:t>日常活动：社团破冰</a:t>
            </a:r>
            <a:r>
              <a:rPr lang="en-US" altLang="zh-CN" b="1"/>
              <a:t> 2023.10.14</a:t>
            </a:r>
            <a:endParaRPr lang="zh-CN" altLang="en-US" b="1"/>
          </a:p>
        </p:txBody>
      </p:sp>
      <p:sp>
        <p:nvSpPr>
          <p:cNvPr id="5" name="文本框 4"/>
          <p:cNvSpPr txBox="1"/>
          <p:nvPr/>
        </p:nvSpPr>
        <p:spPr>
          <a:xfrm>
            <a:off x="9208135" y="1854200"/>
            <a:ext cx="4064000" cy="368300"/>
          </a:xfrm>
          <a:prstGeom prst="rect">
            <a:avLst/>
          </a:prstGeom>
          <a:noFill/>
        </p:spPr>
        <p:txBody>
          <a:bodyPr wrap="square" rtlCol="0">
            <a:spAutoFit/>
          </a:bodyPr>
          <a:p>
            <a:endParaRPr lang="zh-CN" altLang="en-US"/>
          </a:p>
        </p:txBody>
      </p:sp>
      <p:pic>
        <p:nvPicPr>
          <p:cNvPr id="7" name="图片 6" descr="69725bf4bd06c5dc53c8cbf61a19ab9"/>
          <p:cNvPicPr>
            <a:picLocks noChangeAspect="1"/>
          </p:cNvPicPr>
          <p:nvPr/>
        </p:nvPicPr>
        <p:blipFill>
          <a:blip r:embed="rId2"/>
          <a:srcRect t="4491" b="31185"/>
          <a:stretch>
            <a:fillRect/>
          </a:stretch>
        </p:blipFill>
        <p:spPr>
          <a:xfrm>
            <a:off x="609600" y="1854200"/>
            <a:ext cx="3086100" cy="4411345"/>
          </a:xfrm>
          <a:prstGeom prst="rect">
            <a:avLst/>
          </a:prstGeom>
        </p:spPr>
      </p:pic>
      <p:pic>
        <p:nvPicPr>
          <p:cNvPr id="8" name="图片 7" descr="556b70fb3a1ff938af5e7a0a14bf08e"/>
          <p:cNvPicPr>
            <a:picLocks noChangeAspect="1"/>
          </p:cNvPicPr>
          <p:nvPr/>
        </p:nvPicPr>
        <p:blipFill>
          <a:blip r:embed="rId3"/>
          <a:srcRect t="5324" b="9787"/>
          <a:stretch>
            <a:fillRect/>
          </a:stretch>
        </p:blipFill>
        <p:spPr>
          <a:xfrm>
            <a:off x="4419600" y="838200"/>
            <a:ext cx="3086100" cy="5821680"/>
          </a:xfrm>
          <a:prstGeom prst="rect">
            <a:avLst/>
          </a:prstGeom>
        </p:spPr>
      </p:pic>
      <p:pic>
        <p:nvPicPr>
          <p:cNvPr id="9" name="图片 8" descr="9512907916eaa490cbf25df7097569e"/>
          <p:cNvPicPr>
            <a:picLocks noChangeAspect="1"/>
          </p:cNvPicPr>
          <p:nvPr/>
        </p:nvPicPr>
        <p:blipFill>
          <a:blip r:embed="rId4"/>
          <a:srcRect t="4528" b="10907"/>
          <a:stretch>
            <a:fillRect/>
          </a:stretch>
        </p:blipFill>
        <p:spPr>
          <a:xfrm>
            <a:off x="7848600" y="838200"/>
            <a:ext cx="3086100" cy="5799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2" name="Group 22"/>
          <p:cNvGrpSpPr/>
          <p:nvPr/>
        </p:nvGrpSpPr>
        <p:grpSpPr>
          <a:xfrm>
            <a:off x="454963" y="93878"/>
            <a:ext cx="10641129" cy="893445"/>
            <a:chOff x="454963" y="93878"/>
            <a:chExt cx="10641129" cy="89344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公众号运营</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pic>
        <p:nvPicPr>
          <p:cNvPr id="2" name="图片 1" descr="5fedc913a5c7f9d1ef854d8c4d5b7a7"/>
          <p:cNvPicPr>
            <a:picLocks noChangeAspect="1"/>
          </p:cNvPicPr>
          <p:nvPr/>
        </p:nvPicPr>
        <p:blipFill>
          <a:blip r:embed="rId2"/>
          <a:srcRect l="-1255" t="10000" r="1255" b="13148"/>
          <a:stretch>
            <a:fillRect/>
          </a:stretch>
        </p:blipFill>
        <p:spPr>
          <a:xfrm>
            <a:off x="685800" y="1219200"/>
            <a:ext cx="3086100" cy="5270500"/>
          </a:xfrm>
          <a:prstGeom prst="rect">
            <a:avLst/>
          </a:prstGeom>
        </p:spPr>
      </p:pic>
      <p:pic>
        <p:nvPicPr>
          <p:cNvPr id="3" name="图片 2" descr="83f74947f100ee874ef02fbd3d1ef78"/>
          <p:cNvPicPr>
            <a:picLocks noChangeAspect="1"/>
          </p:cNvPicPr>
          <p:nvPr/>
        </p:nvPicPr>
        <p:blipFill>
          <a:blip r:embed="rId3"/>
          <a:srcRect t="10231"/>
          <a:stretch>
            <a:fillRect/>
          </a:stretch>
        </p:blipFill>
        <p:spPr>
          <a:xfrm>
            <a:off x="4191000" y="701675"/>
            <a:ext cx="3086100" cy="6156325"/>
          </a:xfrm>
          <a:prstGeom prst="rect">
            <a:avLst/>
          </a:prstGeom>
        </p:spPr>
      </p:pic>
      <p:pic>
        <p:nvPicPr>
          <p:cNvPr id="4" name="图片 3" descr="4629ed43cc458a460541dad3e8ff7ce"/>
          <p:cNvPicPr>
            <a:picLocks noChangeAspect="1"/>
          </p:cNvPicPr>
          <p:nvPr/>
        </p:nvPicPr>
        <p:blipFill>
          <a:blip r:embed="rId4"/>
          <a:srcRect t="10639"/>
          <a:stretch>
            <a:fillRect/>
          </a:stretch>
        </p:blipFill>
        <p:spPr>
          <a:xfrm>
            <a:off x="7696200" y="653415"/>
            <a:ext cx="3086100" cy="6128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828519" y="2819093"/>
            <a:ext cx="2009662" cy="1138956"/>
            <a:chOff x="2084424" y="2462858"/>
            <a:chExt cx="2009662" cy="1138956"/>
          </a:xfrm>
        </p:grpSpPr>
        <p:sp>
          <p:nvSpPr>
            <p:cNvPr id="3" name="TextBox 3"/>
            <p:cNvSpPr txBox="1"/>
            <p:nvPr/>
          </p:nvSpPr>
          <p:spPr>
            <a:xfrm>
              <a:off x="2084424" y="2462858"/>
              <a:ext cx="2009662" cy="1138956"/>
            </a:xfrm>
            <a:prstGeom prst="rect">
              <a:avLst/>
            </a:prstGeom>
          </p:spPr>
          <p:txBody>
            <a:bodyPr wrap="square" lIns="66008" tIns="33052" rIns="66008" bIns="33052" rtlCol="0" anchor="ctr" anchorCtr="1">
              <a:noAutofit/>
            </a:bodyPr>
            <a:lstStyle/>
            <a:p>
              <a:pPr algn="l">
                <a:lnSpc>
                  <a:spcPct val="80000"/>
                </a:lnSpc>
              </a:pPr>
              <a:r>
                <a:rPr lang="en-US" sz="8025" b="1">
                  <a:solidFill>
                    <a:schemeClr val="accent1">
                      <a:alpha val="100000"/>
                    </a:schemeClr>
                  </a:solidFill>
                  <a:latin typeface="微软雅黑" panose="020B0503020204020204" charset="-122"/>
                  <a:ea typeface="微软雅黑" panose="020B0503020204020204" charset="-122"/>
                  <a:cs typeface="微软雅黑" panose="020B0503020204020204" charset="-122"/>
                </a:rPr>
                <a:t>03</a:t>
              </a:r>
              <a:endParaRPr lang="en-US" sz="802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sp>
        <p:nvSpPr>
          <p:cNvPr id="4" name="TextBox 4"/>
          <p:cNvSpPr txBox="1"/>
          <p:nvPr/>
        </p:nvSpPr>
        <p:spPr>
          <a:xfrm>
            <a:off x="3810143" y="2056009"/>
            <a:ext cx="6164285" cy="1951818"/>
          </a:xfrm>
          <a:prstGeom prst="rect">
            <a:avLst/>
          </a:prstGeom>
        </p:spPr>
        <p:txBody>
          <a:bodyPr vert="horz" wrap="square" lIns="91440" tIns="45720" rIns="91440" bIns="45720" rtlCol="0" anchor="ctr" anchorCtr="0">
            <a:normAutofit lnSpcReduction="10000"/>
          </a:bodyPr>
          <a:lstStyle/>
          <a:p>
            <a:pPr algn="l">
              <a:lnSpc>
                <a:spcPct val="140000"/>
              </a:lnSpc>
              <a:spcBef>
                <a:spcPct val="0"/>
              </a:spcBef>
            </a:pPr>
            <a:r>
              <a:rPr lang="zh-CN" altLang="en-US" sz="4500" b="1">
                <a:solidFill>
                  <a:schemeClr val="dk1"/>
                </a:solidFill>
                <a:latin typeface="微软雅黑" panose="020B0503020204020204" charset="-122"/>
                <a:ea typeface="微软雅黑" panose="020B0503020204020204" charset="-122"/>
                <a:cs typeface="微软雅黑" panose="020B0503020204020204" charset="-122"/>
              </a:rPr>
              <a:t>下一学年</a:t>
            </a:r>
            <a:r>
              <a:rPr lang="zh-CN" altLang="en-US" sz="4500" b="1">
                <a:solidFill>
                  <a:schemeClr val="dk1"/>
                </a:solidFill>
                <a:latin typeface="微软雅黑" panose="020B0503020204020204" charset="-122"/>
                <a:ea typeface="微软雅黑" panose="020B0503020204020204" charset="-122"/>
                <a:cs typeface="微软雅黑" panose="020B0503020204020204" charset="-122"/>
              </a:rPr>
              <a:t>工作计划</a:t>
            </a:r>
            <a:endParaRPr lang="zh-CN" altLang="en-US" sz="4500" b="1">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6" name="Group 26"/>
          <p:cNvGrpSpPr/>
          <p:nvPr/>
        </p:nvGrpSpPr>
        <p:grpSpPr>
          <a:xfrm>
            <a:off x="454963" y="93878"/>
            <a:ext cx="10641129" cy="893445"/>
            <a:chOff x="454963" y="93878"/>
            <a:chExt cx="10641129" cy="893445"/>
          </a:xfrm>
        </p:grpSpPr>
        <p:sp>
          <p:nvSpPr>
            <p:cNvPr id="27" name="AutoShape 2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4" name="AutoShape 4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5" name="AutoShape 4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6" name="AutoShape 4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7" name="TextBox 47"/>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活动计划</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9" name="文本框 48"/>
          <p:cNvSpPr txBox="1"/>
          <p:nvPr/>
        </p:nvSpPr>
        <p:spPr>
          <a:xfrm>
            <a:off x="1219200" y="2362200"/>
            <a:ext cx="9824720" cy="2814955"/>
          </a:xfrm>
          <a:prstGeom prst="rect">
            <a:avLst/>
          </a:prstGeom>
          <a:noFill/>
        </p:spPr>
        <p:txBody>
          <a:bodyPr wrap="square" rtlCol="0" anchor="t">
            <a:spAutoFit/>
          </a:bodyPr>
          <a:p>
            <a:pPr>
              <a:lnSpc>
                <a:spcPct val="150000"/>
              </a:lnSpc>
            </a:pPr>
            <a:r>
              <a:rPr lang="en-US" altLang="zh-CN">
                <a:sym typeface="+mn-ea"/>
              </a:rPr>
              <a:t>1. </a:t>
            </a:r>
            <a:r>
              <a:rPr lang="zh-CN" altLang="en-US" sz="2000">
                <a:sym typeface="+mn-ea"/>
              </a:rPr>
              <a:t>品牌活动：寒暑假共</a:t>
            </a:r>
            <a:r>
              <a:rPr lang="zh-CN" altLang="en-US" sz="2000">
                <a:sym typeface="+mn-ea"/>
              </a:rPr>
              <a:t>读书籍与读书分享会</a:t>
            </a:r>
            <a:endParaRPr lang="en-US" altLang="zh-CN" sz="2000"/>
          </a:p>
          <a:p>
            <a:pPr>
              <a:lnSpc>
                <a:spcPct val="150000"/>
              </a:lnSpc>
            </a:pPr>
            <a:r>
              <a:rPr lang="en-US" altLang="zh-CN" sz="2000"/>
              <a:t>2</a:t>
            </a:r>
            <a:r>
              <a:rPr lang="zh-CN" altLang="en-US" sz="2000"/>
              <a:t>.在书院设立好书好句分享墙，同学们可以随时将推荐的好书、遇见的好句以便利贴的形式展示在分享墙上，营造书院的阅读氛围。</a:t>
            </a:r>
            <a:endParaRPr lang="zh-CN" altLang="en-US" sz="2000"/>
          </a:p>
          <a:p>
            <a:pPr>
              <a:lnSpc>
                <a:spcPct val="150000"/>
              </a:lnSpc>
            </a:pPr>
            <a:r>
              <a:rPr lang="en-US" altLang="zh-CN" sz="2000"/>
              <a:t>3</a:t>
            </a:r>
            <a:r>
              <a:rPr lang="zh-CN" altLang="en-US" sz="2000"/>
              <a:t>.书籍</a:t>
            </a:r>
            <a:r>
              <a:rPr lang="en-US" altLang="zh-CN" sz="2000"/>
              <a:t>+</a:t>
            </a:r>
            <a:r>
              <a:rPr lang="zh-CN" altLang="en-US" sz="2000"/>
              <a:t>影视</a:t>
            </a:r>
            <a:endParaRPr lang="zh-CN" altLang="en-US" sz="2000"/>
          </a:p>
          <a:p>
            <a:pPr>
              <a:lnSpc>
                <a:spcPct val="150000"/>
              </a:lnSpc>
            </a:pPr>
            <a:r>
              <a:rPr lang="zh-CN" altLang="en-US" sz="2000"/>
              <a:t>联合观影活动，观看书籍改编电影并讨论书籍与电影中不同的表现手法。</a:t>
            </a:r>
            <a:endParaRPr lang="zh-CN" altLang="en-US" sz="2000"/>
          </a:p>
          <a:p>
            <a:pPr>
              <a:lnSpc>
                <a:spcPct val="150000"/>
              </a:lnSpc>
            </a:pPr>
            <a:endParaRPr lang="zh-CN" altLang="en-US"/>
          </a:p>
        </p:txBody>
      </p:sp>
      <p:sp>
        <p:nvSpPr>
          <p:cNvPr id="50" name="文本框 49"/>
          <p:cNvSpPr txBox="1"/>
          <p:nvPr/>
        </p:nvSpPr>
        <p:spPr>
          <a:xfrm>
            <a:off x="1275080" y="1295400"/>
            <a:ext cx="4064000" cy="460375"/>
          </a:xfrm>
          <a:prstGeom prst="rect">
            <a:avLst/>
          </a:prstGeom>
          <a:noFill/>
        </p:spPr>
        <p:txBody>
          <a:bodyPr wrap="square" rtlCol="0">
            <a:spAutoFit/>
          </a:bodyPr>
          <a:p>
            <a:r>
              <a:rPr lang="zh-CN" altLang="en-US" sz="2400" b="1"/>
              <a:t>中大型活动：</a:t>
            </a:r>
            <a:endParaRPr lang="zh-CN" altLang="en-US" sz="24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2192000" cy="6858000"/>
          </a:xfrm>
          <a:prstGeom prst="rect">
            <a:avLst/>
          </a:prstGeom>
        </p:spPr>
      </p:pic>
      <p:sp>
        <p:nvSpPr>
          <p:cNvPr id="3" name="TextBox 3"/>
          <p:cNvSpPr txBox="1"/>
          <p:nvPr/>
        </p:nvSpPr>
        <p:spPr>
          <a:xfrm>
            <a:off x="544858" y="364824"/>
            <a:ext cx="2792730" cy="1005840"/>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5400" b="1">
                <a:solidFill>
                  <a:schemeClr val="dk1"/>
                </a:solidFill>
                <a:latin typeface="微软雅黑" panose="020B0503020204020204" charset="-122"/>
                <a:ea typeface="微软雅黑" panose="020B0503020204020204" charset="-122"/>
                <a:cs typeface="微软雅黑" panose="020B0503020204020204" charset="-122"/>
              </a:rPr>
              <a:t>目录</a:t>
            </a:r>
            <a:endParaRPr lang="en-US" sz="5400" b="1">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628470" y="1110632"/>
            <a:ext cx="2792730" cy="50101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b="1">
                <a:solidFill>
                  <a:schemeClr val="lt2"/>
                </a:solidFill>
                <a:latin typeface="微软雅黑" panose="020B0503020204020204" charset="-122"/>
                <a:ea typeface="微软雅黑" panose="020B0503020204020204" charset="-122"/>
                <a:cs typeface="微软雅黑" panose="020B0503020204020204" charset="-122"/>
              </a:rPr>
              <a:t>CONTENTS</a:t>
            </a:r>
            <a:endParaRPr lang="en-US" sz="2400" b="1">
              <a:solidFill>
                <a:schemeClr val="lt2"/>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1281479" y="1669445"/>
            <a:ext cx="5811370" cy="4337288"/>
          </a:xfrm>
          <a:prstGeom prst="rect">
            <a:avLst/>
          </a:prstGeom>
        </p:spPr>
        <p:txBody>
          <a:bodyPr vert="horz" wrap="square" lIns="91440" tIns="45720" rIns="91440" bIns="45720" rtlCol="0" anchor="ctr" anchorCtr="0">
            <a:normAutofit lnSpcReduction="10000"/>
          </a:bodyPr>
          <a:lstStyle/>
          <a:p>
            <a:pPr marL="342900" lvl="0" indent="-342900" algn="l">
              <a:lnSpc>
                <a:spcPct val="150000"/>
              </a:lnSpc>
              <a:spcBef>
                <a:spcPts val="375"/>
              </a:spcBef>
              <a:buFont typeface="Wingdings" panose="05000000000000000000" charset="0"/>
              <a:buChar char="l"/>
            </a:pPr>
            <a:r>
              <a:rPr lang="zh-CN" altLang="en-US" sz="2400">
                <a:solidFill>
                  <a:schemeClr val="dk1"/>
                </a:solidFill>
                <a:latin typeface="微软雅黑" panose="020B0503020204020204" charset="-122"/>
                <a:ea typeface="微软雅黑" panose="020B0503020204020204" charset="-122"/>
                <a:cs typeface="微软雅黑" panose="020B0503020204020204" charset="-122"/>
              </a:rPr>
              <a:t>社团</a:t>
            </a:r>
            <a:r>
              <a:rPr lang="zh-CN" altLang="en-US" sz="2400">
                <a:solidFill>
                  <a:schemeClr val="dk1"/>
                </a:solidFill>
                <a:latin typeface="微软雅黑" panose="020B0503020204020204" charset="-122"/>
                <a:ea typeface="微软雅黑" panose="020B0503020204020204" charset="-122"/>
                <a:cs typeface="微软雅黑" panose="020B0503020204020204" charset="-122"/>
              </a:rPr>
              <a:t>特色</a:t>
            </a:r>
            <a:endParaRPr lang="zh-CN" altLang="en-US" sz="2400">
              <a:solidFill>
                <a:schemeClr val="dk1"/>
              </a:solidFill>
              <a:latin typeface="微软雅黑" panose="020B0503020204020204" charset="-122"/>
              <a:ea typeface="微软雅黑" panose="020B0503020204020204" charset="-122"/>
              <a:cs typeface="微软雅黑" panose="020B0503020204020204" charset="-122"/>
            </a:endParaRPr>
          </a:p>
          <a:p>
            <a:pPr marL="342900" lvl="0" indent="-342900" algn="l">
              <a:lnSpc>
                <a:spcPct val="150000"/>
              </a:lnSpc>
              <a:spcBef>
                <a:spcPts val="375"/>
              </a:spcBef>
              <a:buFont typeface="Wingdings" panose="05000000000000000000" charset="0"/>
              <a:buChar char="l"/>
            </a:pPr>
            <a:r>
              <a:rPr lang="zh-CN" altLang="en-US" sz="2400">
                <a:solidFill>
                  <a:schemeClr val="dk1"/>
                </a:solidFill>
                <a:latin typeface="微软雅黑" panose="020B0503020204020204" charset="-122"/>
                <a:ea typeface="微软雅黑" panose="020B0503020204020204" charset="-122"/>
                <a:cs typeface="微软雅黑" panose="020B0503020204020204" charset="-122"/>
              </a:rPr>
              <a:t>社团本年度</a:t>
            </a:r>
            <a:r>
              <a:rPr lang="zh-CN" altLang="en-US" sz="2400">
                <a:solidFill>
                  <a:schemeClr val="dk1"/>
                </a:solidFill>
                <a:latin typeface="微软雅黑" panose="020B0503020204020204" charset="-122"/>
                <a:ea typeface="微软雅黑" panose="020B0503020204020204" charset="-122"/>
                <a:cs typeface="微软雅黑" panose="020B0503020204020204" charset="-122"/>
              </a:rPr>
              <a:t>活动及运营成果</a:t>
            </a:r>
            <a:endParaRPr lang="zh-CN" altLang="en-US" sz="2400">
              <a:solidFill>
                <a:schemeClr val="dk1"/>
              </a:solidFill>
              <a:latin typeface="微软雅黑" panose="020B0503020204020204" charset="-122"/>
              <a:ea typeface="微软雅黑" panose="020B0503020204020204" charset="-122"/>
              <a:cs typeface="微软雅黑" panose="020B0503020204020204" charset="-122"/>
            </a:endParaRPr>
          </a:p>
          <a:p>
            <a:pPr marL="342900" lvl="0" indent="-342900" algn="l">
              <a:lnSpc>
                <a:spcPct val="150000"/>
              </a:lnSpc>
              <a:spcBef>
                <a:spcPts val="375"/>
              </a:spcBef>
              <a:buFont typeface="Wingdings" panose="05000000000000000000" charset="0"/>
              <a:buChar char="l"/>
            </a:pPr>
            <a:r>
              <a:rPr lang="zh-CN" altLang="en-US" sz="2400">
                <a:solidFill>
                  <a:schemeClr val="dk1"/>
                </a:solidFill>
                <a:latin typeface="微软雅黑" panose="020B0503020204020204" charset="-122"/>
                <a:ea typeface="微软雅黑" panose="020B0503020204020204" charset="-122"/>
                <a:cs typeface="微软雅黑" panose="020B0503020204020204" charset="-122"/>
              </a:rPr>
              <a:t>社团下一学年</a:t>
            </a:r>
            <a:r>
              <a:rPr lang="zh-CN" altLang="en-US" sz="2400">
                <a:solidFill>
                  <a:schemeClr val="dk1"/>
                </a:solidFill>
                <a:latin typeface="微软雅黑" panose="020B0503020204020204" charset="-122"/>
                <a:ea typeface="微软雅黑" panose="020B0503020204020204" charset="-122"/>
                <a:cs typeface="微软雅黑" panose="020B0503020204020204" charset="-122"/>
              </a:rPr>
              <a:t>工作计划</a:t>
            </a:r>
            <a:endParaRPr lang="zh-CN" altLang="en-US" sz="2400">
              <a:solidFill>
                <a:schemeClr val="dk1"/>
              </a:solidFill>
              <a:latin typeface="微软雅黑" panose="020B0503020204020204" charset="-122"/>
              <a:ea typeface="微软雅黑" panose="020B0503020204020204" charset="-122"/>
              <a:cs typeface="微软雅黑" panose="020B0503020204020204" charset="-122"/>
            </a:endParaRPr>
          </a:p>
          <a:p>
            <a:pPr lvl="0" indent="0" algn="l">
              <a:lnSpc>
                <a:spcPct val="150000"/>
              </a:lnSpc>
              <a:spcBef>
                <a:spcPts val="375"/>
              </a:spcBef>
              <a:buFont typeface="Wingdings" panose="05000000000000000000" charset="0"/>
              <a:buNone/>
            </a:pPr>
            <a:endParaRPr lang="en-US" sz="2400">
              <a:solidFill>
                <a:schemeClr val="dk1"/>
              </a:solidFill>
              <a:latin typeface="微软雅黑" panose="020B0503020204020204" charset="-122"/>
              <a:ea typeface="微软雅黑" panose="020B0503020204020204" charset="-122"/>
              <a:cs typeface="微软雅黑" panose="020B0503020204020204" charset="-122"/>
            </a:endParaRPr>
          </a:p>
          <a:p>
            <a:pPr lvl="0" indent="0" algn="l">
              <a:lnSpc>
                <a:spcPct val="150000"/>
              </a:lnSpc>
              <a:spcBef>
                <a:spcPts val="375"/>
              </a:spcBef>
              <a:buFont typeface="Arial" panose="020B0604020202020204"/>
              <a:buNone/>
            </a:pPr>
            <a:endParaRPr lang="en-US" sz="2400">
              <a:solidFill>
                <a:schemeClr val="dk1"/>
              </a:solidFill>
              <a:latin typeface="微软雅黑" panose="020B0503020204020204" charset="-122"/>
              <a:ea typeface="微软雅黑" panose="020B0503020204020204" charset="-122"/>
              <a:cs typeface="微软雅黑" panose="020B0503020204020204" charset="-122"/>
            </a:endParaRPr>
          </a:p>
          <a:p>
            <a:pPr lvl="0" indent="0" algn="l">
              <a:lnSpc>
                <a:spcPct val="120000"/>
              </a:lnSpc>
              <a:spcBef>
                <a:spcPts val="375"/>
              </a:spcBef>
              <a:buFont typeface="Arial" panose="020B0604020202020204"/>
              <a:buNone/>
            </a:pPr>
            <a:endParaRPr lang="en-US" sz="2400">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6" name="Group 26"/>
          <p:cNvGrpSpPr/>
          <p:nvPr/>
        </p:nvGrpSpPr>
        <p:grpSpPr>
          <a:xfrm>
            <a:off x="454963" y="93878"/>
            <a:ext cx="10641129" cy="893445"/>
            <a:chOff x="454963" y="93878"/>
            <a:chExt cx="10641129" cy="893445"/>
          </a:xfrm>
        </p:grpSpPr>
        <p:sp>
          <p:nvSpPr>
            <p:cNvPr id="27" name="AutoShape 2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4" name="AutoShape 4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5" name="AutoShape 4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6" name="AutoShape 4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7" name="TextBox 47"/>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活动计划</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8" name="文本框 47"/>
          <p:cNvSpPr txBox="1"/>
          <p:nvPr/>
        </p:nvSpPr>
        <p:spPr>
          <a:xfrm>
            <a:off x="1371600" y="1905000"/>
            <a:ext cx="9933940" cy="3692525"/>
          </a:xfrm>
          <a:prstGeom prst="rect">
            <a:avLst/>
          </a:prstGeom>
          <a:noFill/>
        </p:spPr>
        <p:txBody>
          <a:bodyPr wrap="square" rtlCol="0" anchor="t">
            <a:spAutoFit/>
          </a:bodyPr>
          <a:p>
            <a:pPr>
              <a:lnSpc>
                <a:spcPct val="150000"/>
              </a:lnSpc>
            </a:pPr>
            <a:r>
              <a:rPr lang="zh-CN" altLang="en-US" sz="2000"/>
              <a:t>1.公众号运营：</a:t>
            </a:r>
            <a:endParaRPr lang="zh-CN" altLang="en-US" sz="2000"/>
          </a:p>
          <a:p>
            <a:pPr>
              <a:lnSpc>
                <a:spcPct val="150000"/>
              </a:lnSpc>
            </a:pPr>
            <a:r>
              <a:rPr lang="zh-CN" altLang="en-US" sz="2000"/>
              <a:t>（1）每月好书推荐，由社员轮流推荐。</a:t>
            </a:r>
            <a:endParaRPr lang="zh-CN" altLang="en-US" sz="2000"/>
          </a:p>
          <a:p>
            <a:pPr>
              <a:lnSpc>
                <a:spcPct val="150000"/>
              </a:lnSpc>
            </a:pPr>
            <a:r>
              <a:rPr lang="zh-CN" altLang="en-US" sz="2000"/>
              <a:t>（2）每周推送一个书籍相关思考题，挑选优秀评论给予奖励。</a:t>
            </a:r>
            <a:endParaRPr lang="zh-CN" altLang="en-US" sz="2000"/>
          </a:p>
          <a:p>
            <a:pPr>
              <a:lnSpc>
                <a:spcPct val="150000"/>
              </a:lnSpc>
            </a:pPr>
            <a:endParaRPr lang="zh-CN" altLang="en-US" sz="2000"/>
          </a:p>
          <a:p>
            <a:pPr>
              <a:lnSpc>
                <a:spcPct val="150000"/>
              </a:lnSpc>
            </a:pPr>
            <a:r>
              <a:rPr lang="zh-CN" altLang="en-US" sz="2000"/>
              <a:t>2.书籍共享平台</a:t>
            </a:r>
            <a:endParaRPr lang="zh-CN" altLang="en-US" sz="2000"/>
          </a:p>
          <a:p>
            <a:pPr>
              <a:lnSpc>
                <a:spcPct val="150000"/>
              </a:lnSpc>
            </a:pPr>
            <a:r>
              <a:rPr lang="zh-CN" altLang="en-US" sz="2000"/>
              <a:t>以微信群</a:t>
            </a:r>
            <a:r>
              <a:rPr lang="zh-CN" altLang="en-US" sz="2000"/>
              <a:t>形式建立书籍共享平台，举办线上书籍分享活动，并将闲置书籍进行交换。</a:t>
            </a:r>
            <a:endParaRPr lang="zh-CN" altLang="en-US"/>
          </a:p>
          <a:p>
            <a:endParaRPr lang="zh-CN" altLang="en-US"/>
          </a:p>
          <a:p>
            <a:endParaRPr lang="zh-CN" altLang="en-US"/>
          </a:p>
          <a:p>
            <a:endParaRPr lang="zh-CN" altLang="en-US"/>
          </a:p>
        </p:txBody>
      </p:sp>
      <p:sp>
        <p:nvSpPr>
          <p:cNvPr id="50" name="文本框 49"/>
          <p:cNvSpPr txBox="1"/>
          <p:nvPr/>
        </p:nvSpPr>
        <p:spPr>
          <a:xfrm>
            <a:off x="1275080" y="1295400"/>
            <a:ext cx="4064000" cy="460375"/>
          </a:xfrm>
          <a:prstGeom prst="rect">
            <a:avLst/>
          </a:prstGeom>
          <a:noFill/>
        </p:spPr>
        <p:txBody>
          <a:bodyPr wrap="square" rtlCol="0">
            <a:spAutoFit/>
          </a:bodyPr>
          <a:p>
            <a:r>
              <a:rPr lang="zh-CN" altLang="en-US" sz="2400" b="1"/>
              <a:t>日常活动：</a:t>
            </a:r>
            <a:endParaRPr lang="zh-CN" altLang="en-US" sz="24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3" name="Group 23"/>
          <p:cNvGrpSpPr/>
          <p:nvPr/>
        </p:nvGrpSpPr>
        <p:grpSpPr>
          <a:xfrm>
            <a:off x="454963" y="93878"/>
            <a:ext cx="10641129" cy="893445"/>
            <a:chOff x="454963" y="93878"/>
            <a:chExt cx="10641129" cy="893445"/>
          </a:xfrm>
        </p:grpSpPr>
        <p:sp>
          <p:nvSpPr>
            <p:cNvPr id="24" name="AutoShape 24"/>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4" name="TextBox 44"/>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社团建设目标</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7" name="内容占位符 2"/>
          <p:cNvSpPr>
            <a:spLocks noGrp="1"/>
          </p:cNvSpPr>
          <p:nvPr>
            <p:custDataLst>
              <p:tags r:id="rId2"/>
            </p:custDataLst>
          </p:nvPr>
        </p:nvSpPr>
        <p:spPr>
          <a:xfrm>
            <a:off x="904832" y="1295408"/>
            <a:ext cx="10852237" cy="5388907"/>
          </a:xfrm>
          <a:prstGeom prst="rect">
            <a:avLst/>
          </a:prstGeo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spc="0">
                <a:latin typeface="+mn-lt"/>
                <a:ea typeface="+mn-ea"/>
              </a:rPr>
              <a:t>社团文化</a:t>
            </a:r>
            <a:endParaRPr lang="zh-CN" altLang="en-US" sz="2000" spc="0">
              <a:latin typeface="+mn-lt"/>
              <a:ea typeface="+mn-ea"/>
            </a:endParaRPr>
          </a:p>
          <a:p>
            <a:pPr marL="0" indent="457200">
              <a:buNone/>
            </a:pPr>
            <a:r>
              <a:rPr lang="zh-CN" altLang="en-US" sz="2000" spc="0">
                <a:latin typeface="+mn-lt"/>
                <a:ea typeface="+mn-ea"/>
              </a:rPr>
              <a:t>提高社团凝聚力，定期举行社团内活动以营造社团内阅读氛围，提高社员阅读书籍、分享好书积极性。</a:t>
            </a:r>
            <a:endParaRPr lang="zh-CN" altLang="en-US" sz="2000" spc="0">
              <a:latin typeface="+mn-lt"/>
              <a:ea typeface="+mn-ea"/>
            </a:endParaRPr>
          </a:p>
          <a:p>
            <a:pPr marL="0" indent="457200">
              <a:buNone/>
            </a:pPr>
            <a:r>
              <a:rPr sz="2000" spc="0">
                <a:latin typeface="+mn-lt"/>
                <a:ea typeface="+mn-ea"/>
              </a:rPr>
              <a:t>营造“爱读书，读好书，善读书”校园文化氛围，致力于丰富同学们的精神生</a:t>
            </a:r>
            <a:r>
              <a:rPr sz="2000" spc="0">
                <a:latin typeface="+mn-lt"/>
                <a:ea typeface="+mn-ea"/>
              </a:rPr>
              <a:t>活。</a:t>
            </a:r>
            <a:endParaRPr sz="2000" spc="0">
              <a:latin typeface="+mn-lt"/>
              <a:ea typeface="+mn-ea"/>
            </a:endParaRPr>
          </a:p>
          <a:p>
            <a:pPr marL="0" indent="457200">
              <a:buNone/>
            </a:pPr>
            <a:endParaRPr lang="zh-CN" altLang="en-US" sz="2000" spc="0">
              <a:latin typeface="+mn-lt"/>
              <a:ea typeface="+mn-ea"/>
            </a:endParaRPr>
          </a:p>
          <a:p>
            <a:r>
              <a:rPr lang="zh-CN" altLang="en-US" sz="2000" b="1" spc="0">
                <a:latin typeface="+mn-lt"/>
                <a:ea typeface="+mn-ea"/>
              </a:rPr>
              <a:t>社团规模</a:t>
            </a:r>
            <a:endParaRPr lang="zh-CN" altLang="en-US" sz="2000" spc="0">
              <a:latin typeface="+mn-lt"/>
              <a:ea typeface="+mn-ea"/>
            </a:endParaRPr>
          </a:p>
          <a:p>
            <a:pPr marL="0" indent="457200">
              <a:buNone/>
            </a:pPr>
            <a:r>
              <a:rPr lang="zh-CN" altLang="en-US" sz="2000" spc="0">
                <a:latin typeface="+mn-lt"/>
                <a:ea typeface="+mn-ea"/>
              </a:rPr>
              <a:t>扩大核心社员规模：通过组织大型活动，吸纳更多同学成为社团核心成员，参与</a:t>
            </a:r>
            <a:r>
              <a:rPr lang="zh-CN" altLang="en-US" sz="2000" spc="0">
                <a:latin typeface="+mn-lt"/>
                <a:ea typeface="+mn-ea"/>
              </a:rPr>
              <a:t>活动组织。</a:t>
            </a:r>
            <a:endParaRPr lang="zh-CN" altLang="en-US" sz="2000" spc="0">
              <a:latin typeface="+mn-lt"/>
              <a:ea typeface="+mn-ea"/>
            </a:endParaRPr>
          </a:p>
          <a:p>
            <a:pPr marL="0" indent="457200">
              <a:buNone/>
            </a:pPr>
            <a:r>
              <a:rPr lang="zh-CN" altLang="en-US" sz="2000" spc="0">
                <a:latin typeface="+mn-lt"/>
                <a:ea typeface="+mn-ea"/>
              </a:rPr>
              <a:t>扩大社团规模：在下半学年的纳新中，通过提前举办阅读分享会等读书活动吸引热爱阅读的同学加入阅读社</a:t>
            </a:r>
            <a:r>
              <a:rPr lang="zh-CN" altLang="en-US" sz="2000"/>
              <a:t>。</a:t>
            </a:r>
            <a:endParaRPr lang="zh-CN" alt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778650" y="2340971"/>
            <a:ext cx="5676900" cy="1343025"/>
          </a:xfrm>
          <a:prstGeom prst="rect">
            <a:avLst/>
          </a:prstGeom>
        </p:spPr>
        <p:txBody>
          <a:bodyPr vert="horz" wrap="square" lIns="114300" tIns="57150" rIns="114300" bIns="57150" rtlCol="0" anchor="ctr" anchorCtr="0">
            <a:spAutoFit/>
          </a:bodyPr>
          <a:lstStyle/>
          <a:p>
            <a:pPr algn="l">
              <a:lnSpc>
                <a:spcPct val="64000"/>
              </a:lnSpc>
            </a:pPr>
            <a:r>
              <a:rPr lang="en-US" sz="8775" b="1">
                <a:solidFill>
                  <a:srgbClr val="000000"/>
                </a:solidFill>
                <a:latin typeface="微软雅黑" panose="020B0503020204020204" charset="-122"/>
                <a:ea typeface="微软雅黑" panose="020B0503020204020204" charset="-122"/>
                <a:cs typeface="微软雅黑" panose="020B0503020204020204" charset="-122"/>
              </a:rPr>
              <a:t>THANKS</a:t>
            </a:r>
            <a:endParaRPr lang="en-US" sz="8775"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341358" y="1721993"/>
            <a:ext cx="3248025" cy="619125"/>
          </a:xfrm>
          <a:prstGeom prst="rect">
            <a:avLst/>
          </a:prstGeom>
        </p:spPr>
        <p:txBody>
          <a:bodyPr vert="horz" wrap="square" lIns="114300" tIns="57150" rIns="114300" bIns="57150" rtlCol="0" anchor="ctr" anchorCtr="0">
            <a:spAutoFit/>
          </a:bodyPr>
          <a:lstStyle/>
          <a:p>
            <a:pPr algn="l">
              <a:lnSpc>
                <a:spcPct val="64000"/>
              </a:lnSpc>
            </a:pPr>
            <a:r>
              <a:rPr lang="en-US" sz="3600" b="1">
                <a:solidFill>
                  <a:schemeClr val="dk1"/>
                </a:solidFill>
                <a:latin typeface="微软雅黑" panose="020B0503020204020204" charset="-122"/>
                <a:ea typeface="微软雅黑" panose="020B0503020204020204" charset="-122"/>
                <a:cs typeface="微软雅黑" panose="020B0503020204020204" charset="-122"/>
              </a:rPr>
              <a:t>感谢您的观看</a:t>
            </a:r>
            <a:endParaRPr lang="en-US" sz="3600" b="1">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084424" y="2666693"/>
            <a:ext cx="2009662" cy="1138956"/>
            <a:chOff x="2084424" y="2462858"/>
            <a:chExt cx="2009662" cy="1138956"/>
          </a:xfrm>
        </p:grpSpPr>
        <p:sp>
          <p:nvSpPr>
            <p:cNvPr id="3" name="TextBox 3"/>
            <p:cNvSpPr txBox="1"/>
            <p:nvPr/>
          </p:nvSpPr>
          <p:spPr>
            <a:xfrm>
              <a:off x="2084424" y="2462858"/>
              <a:ext cx="2009662" cy="1138956"/>
            </a:xfrm>
            <a:prstGeom prst="rect">
              <a:avLst/>
            </a:prstGeom>
          </p:spPr>
          <p:txBody>
            <a:bodyPr wrap="square" lIns="66008" tIns="33052" rIns="66008" bIns="33052" rtlCol="0" anchor="ctr" anchorCtr="1">
              <a:noAutofit/>
            </a:bodyPr>
            <a:lstStyle/>
            <a:p>
              <a:pPr algn="l">
                <a:lnSpc>
                  <a:spcPct val="80000"/>
                </a:lnSpc>
              </a:pPr>
              <a:r>
                <a:rPr lang="en-US" sz="8025" b="1">
                  <a:solidFill>
                    <a:schemeClr val="accent1">
                      <a:alpha val="100000"/>
                    </a:schemeClr>
                  </a:solidFill>
                  <a:latin typeface="微软雅黑" panose="020B0503020204020204" charset="-122"/>
                  <a:ea typeface="微软雅黑" panose="020B0503020204020204" charset="-122"/>
                  <a:cs typeface="微软雅黑" panose="020B0503020204020204" charset="-122"/>
                </a:rPr>
                <a:t>01</a:t>
              </a:r>
              <a:endParaRPr lang="en-US" sz="802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sp>
        <p:nvSpPr>
          <p:cNvPr id="4" name="TextBox 4"/>
          <p:cNvSpPr txBox="1"/>
          <p:nvPr/>
        </p:nvSpPr>
        <p:spPr>
          <a:xfrm>
            <a:off x="3962543" y="1904879"/>
            <a:ext cx="6164285" cy="1951818"/>
          </a:xfrm>
          <a:prstGeom prst="rect">
            <a:avLst/>
          </a:prstGeom>
        </p:spPr>
        <p:txBody>
          <a:bodyPr vert="horz" wrap="square" lIns="91440" tIns="45720" rIns="91440" bIns="45720" rtlCol="0" anchor="ctr" anchorCtr="0">
            <a:normAutofit/>
          </a:bodyPr>
          <a:lstStyle/>
          <a:p>
            <a:pPr algn="l">
              <a:lnSpc>
                <a:spcPct val="140000"/>
              </a:lnSpc>
              <a:spcBef>
                <a:spcPct val="0"/>
              </a:spcBef>
            </a:pPr>
            <a:r>
              <a:rPr lang="zh-CN" altLang="en-US" sz="4500" b="1">
                <a:solidFill>
                  <a:schemeClr val="dk1"/>
                </a:solidFill>
                <a:latin typeface="微软雅黑" panose="020B0503020204020204" charset="-122"/>
                <a:ea typeface="微软雅黑" panose="020B0503020204020204" charset="-122"/>
                <a:cs typeface="微软雅黑" panose="020B0503020204020204" charset="-122"/>
              </a:rPr>
              <a:t>社团</a:t>
            </a:r>
            <a:r>
              <a:rPr lang="zh-CN" altLang="en-US" sz="4500" b="1">
                <a:solidFill>
                  <a:schemeClr val="dk1"/>
                </a:solidFill>
                <a:latin typeface="微软雅黑" panose="020B0503020204020204" charset="-122"/>
                <a:ea typeface="微软雅黑" panose="020B0503020204020204" charset="-122"/>
                <a:cs typeface="微软雅黑" panose="020B0503020204020204" charset="-122"/>
              </a:rPr>
              <a:t>特色</a:t>
            </a:r>
            <a:endParaRPr lang="zh-CN" altLang="en-US" sz="4500" b="1">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1" name="Group 21"/>
          <p:cNvGrpSpPr/>
          <p:nvPr/>
        </p:nvGrpSpPr>
        <p:grpSpPr>
          <a:xfrm>
            <a:off x="454963" y="93878"/>
            <a:ext cx="10641129" cy="893445"/>
            <a:chOff x="454963" y="93878"/>
            <a:chExt cx="10641129" cy="893445"/>
          </a:xfrm>
        </p:grpSpPr>
        <p:sp>
          <p:nvSpPr>
            <p:cNvPr id="22" name="AutoShape 2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2" name="TextBox 42"/>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优秀社员</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储备</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 name="文本框 3"/>
          <p:cNvSpPr txBox="1"/>
          <p:nvPr/>
        </p:nvSpPr>
        <p:spPr>
          <a:xfrm>
            <a:off x="1478280" y="1838325"/>
            <a:ext cx="9813925" cy="3415030"/>
          </a:xfrm>
          <a:prstGeom prst="rect">
            <a:avLst/>
          </a:prstGeom>
          <a:noFill/>
        </p:spPr>
        <p:txBody>
          <a:bodyPr wrap="square" rtlCol="0">
            <a:spAutoFit/>
          </a:bodyPr>
          <a:p>
            <a:pPr>
              <a:lnSpc>
                <a:spcPct val="150000"/>
              </a:lnSpc>
            </a:pPr>
            <a:r>
              <a:rPr lang="zh-CN" altLang="en-US" sz="2400" b="1"/>
              <a:t>优秀社员：</a:t>
            </a:r>
            <a:endParaRPr lang="zh-CN" altLang="en-US" sz="2400" b="1"/>
          </a:p>
          <a:p>
            <a:pPr>
              <a:lnSpc>
                <a:spcPct val="150000"/>
              </a:lnSpc>
            </a:pPr>
            <a:r>
              <a:rPr lang="zh-CN" altLang="en-US" sz="2400"/>
              <a:t>读书分享会主持</a:t>
            </a:r>
            <a:r>
              <a:rPr lang="en-US" altLang="zh-CN" sz="2400"/>
              <a:t>/</a:t>
            </a:r>
            <a:r>
              <a:rPr lang="zh-CN" altLang="en-US" sz="2400"/>
              <a:t>财务负责人：</a:t>
            </a:r>
            <a:r>
              <a:rPr lang="en-US" altLang="zh-CN" sz="2400"/>
              <a:t>22bms</a:t>
            </a:r>
            <a:r>
              <a:rPr lang="zh-CN" altLang="en-US" sz="2400"/>
              <a:t>刘子墨</a:t>
            </a:r>
            <a:endParaRPr lang="zh-CN" altLang="en-US" sz="2400"/>
          </a:p>
          <a:p>
            <a:pPr>
              <a:lnSpc>
                <a:spcPct val="150000"/>
              </a:lnSpc>
            </a:pPr>
            <a:r>
              <a:rPr lang="zh-CN" altLang="en-US" sz="2400"/>
              <a:t>活动组织与策划：</a:t>
            </a:r>
            <a:r>
              <a:rPr lang="en-US" altLang="zh-CN" sz="2400"/>
              <a:t>23ee</a:t>
            </a:r>
            <a:r>
              <a:rPr lang="zh-CN" altLang="en-US" sz="2400"/>
              <a:t>於笑、</a:t>
            </a:r>
            <a:r>
              <a:rPr lang="en-US" altLang="zh-CN" sz="2400"/>
              <a:t>23me</a:t>
            </a:r>
            <a:r>
              <a:rPr lang="zh-CN" altLang="en-US" sz="2400"/>
              <a:t>陈子涵</a:t>
            </a:r>
            <a:endParaRPr lang="zh-CN" altLang="en-US" sz="2400"/>
          </a:p>
          <a:p>
            <a:pPr>
              <a:lnSpc>
                <a:spcPct val="150000"/>
              </a:lnSpc>
            </a:pPr>
            <a:r>
              <a:rPr lang="zh-CN" altLang="en-US" sz="2400"/>
              <a:t>社团宣传工作：</a:t>
            </a:r>
            <a:r>
              <a:rPr lang="en-US" altLang="zh-CN" sz="2400"/>
              <a:t>23ece</a:t>
            </a:r>
            <a:r>
              <a:rPr lang="zh-CN" altLang="en-US" sz="2400"/>
              <a:t>张鸿斌</a:t>
            </a:r>
            <a:endParaRPr lang="zh-CN" altLang="en-US" sz="2400"/>
          </a:p>
          <a:p>
            <a:pPr algn="l">
              <a:lnSpc>
                <a:spcPct val="150000"/>
              </a:lnSpc>
            </a:pPr>
            <a:r>
              <a:rPr lang="zh-CN" altLang="en-US" sz="2400"/>
              <a:t>核心社员：</a:t>
            </a:r>
            <a:r>
              <a:rPr lang="en-US" altLang="zh-CN" sz="2400"/>
              <a:t>23ece</a:t>
            </a:r>
            <a:r>
              <a:rPr lang="zh-CN" altLang="en-US" sz="2400"/>
              <a:t>万煜翔、</a:t>
            </a:r>
            <a:r>
              <a:rPr lang="en-US" altLang="zh-CN" sz="2400"/>
              <a:t>23bmi</a:t>
            </a:r>
            <a:r>
              <a:rPr lang="zh-CN" altLang="en-US" sz="2400"/>
              <a:t>何蔚然、</a:t>
            </a:r>
            <a:r>
              <a:rPr lang="en-US" altLang="zh-CN" sz="2400"/>
              <a:t>23bms</a:t>
            </a:r>
            <a:r>
              <a:rPr lang="zh-CN" altLang="en-US" sz="2400"/>
              <a:t>孙晨诚、</a:t>
            </a:r>
            <a:r>
              <a:rPr lang="en-US" altLang="zh-CN" sz="2400"/>
              <a:t>22bms</a:t>
            </a:r>
            <a:r>
              <a:rPr lang="zh-CN" altLang="en-US" sz="2400"/>
              <a:t>张馨月、</a:t>
            </a:r>
            <a:r>
              <a:rPr lang="en-US" altLang="zh-CN" sz="2400"/>
              <a:t>   23bms</a:t>
            </a:r>
            <a:r>
              <a:rPr lang="zh-CN" altLang="en-US" sz="2400"/>
              <a:t>张允和、</a:t>
            </a:r>
            <a:r>
              <a:rPr lang="en-US" altLang="zh-CN" sz="2400"/>
              <a:t>23me</a:t>
            </a:r>
            <a:r>
              <a:rPr lang="zh-CN" altLang="en-US" sz="2400"/>
              <a:t>王方泽、</a:t>
            </a:r>
            <a:r>
              <a:rPr lang="en-US" altLang="zh-CN" sz="2400"/>
              <a:t>23me</a:t>
            </a:r>
            <a:r>
              <a:rPr lang="zh-CN" altLang="en-US" sz="2400"/>
              <a:t>夏澎乐、</a:t>
            </a:r>
            <a:r>
              <a:rPr lang="en-US" altLang="zh-CN" sz="2400"/>
              <a:t>23bms</a:t>
            </a:r>
            <a:r>
              <a:rPr lang="zh-CN" altLang="en-US" sz="2400"/>
              <a:t>劳衎</a:t>
            </a:r>
            <a:endParaRPr lang="zh-CN" alt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5" name="TextBox 5"/>
          <p:cNvSpPr txBox="1"/>
          <p:nvPr/>
        </p:nvSpPr>
        <p:spPr>
          <a:xfrm>
            <a:off x="1643863" y="3325809"/>
            <a:ext cx="7220692" cy="702183"/>
          </a:xfrm>
          <a:prstGeom prst="rect">
            <a:avLst/>
          </a:prstGeom>
        </p:spPr>
        <p:txBody>
          <a:bodyPr vert="horz" wrap="square" lIns="114300" tIns="57150" rIns="114300" bIns="57150" rtlCol="0" anchor="t" anchorCtr="0">
            <a:spAutoFit/>
          </a:bodyPr>
          <a:lstStyle/>
          <a:p>
            <a:pPr>
              <a:lnSpc>
                <a:spcPct val="120000"/>
              </a:lnSpc>
            </a:pPr>
            <a:r>
              <a:rPr lang="en-US" sz="1500">
                <a:solidFill>
                  <a:srgbClr val="FFFFFF"/>
                </a:solidFill>
                <a:latin typeface="微软雅黑" panose="020B0503020204020204" charset="-122"/>
                <a:ea typeface="微软雅黑" panose="020B0503020204020204" charset="-122"/>
                <a:cs typeface="微软雅黑" panose="020B0503020204020204" charset="-122"/>
              </a:rPr>
              <a:t>随着社会的发展，人们对精神文化生活的需求越来越高，阅读成为了一种追求和享受。</a:t>
            </a:r>
            <a:endParaRPr lang="en-US" sz="150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3472914" y="4947518"/>
            <a:ext cx="7220692" cy="702183"/>
          </a:xfrm>
          <a:prstGeom prst="rect">
            <a:avLst/>
          </a:prstGeom>
        </p:spPr>
        <p:txBody>
          <a:bodyPr vert="horz" wrap="square" lIns="114300" tIns="57150" rIns="114300" bIns="57150" rtlCol="0" anchor="t" anchorCtr="0">
            <a:spAutoFit/>
          </a:bodyPr>
          <a:lstStyle/>
          <a:p>
            <a:pPr>
              <a:lnSpc>
                <a:spcPct val="120000"/>
              </a:lnSpc>
            </a:pPr>
            <a:r>
              <a:rPr lang="en-US" sz="1500">
                <a:solidFill>
                  <a:srgbClr val="FFFFFF"/>
                </a:solidFill>
                <a:latin typeface="微软雅黑" panose="020B0503020204020204" charset="-122"/>
                <a:ea typeface="微软雅黑" panose="020B0503020204020204" charset="-122"/>
                <a:cs typeface="微软雅黑" panose="020B0503020204020204" charset="-122"/>
              </a:rPr>
              <a:t>阅读社的成立，为喜欢阅读的人提供了一个交流和学习的平台，也为推广阅读文化做出了积极的贡献。</a:t>
            </a:r>
            <a:endParaRPr lang="en-US" sz="1500">
              <a:solidFill>
                <a:srgbClr val="FFFFFF"/>
              </a:solidFill>
              <a:latin typeface="微软雅黑" panose="020B0503020204020204" charset="-122"/>
              <a:ea typeface="微软雅黑" panose="020B0503020204020204" charset="-122"/>
              <a:cs typeface="微软雅黑" panose="020B0503020204020204" charset="-122"/>
            </a:endParaRPr>
          </a:p>
        </p:txBody>
      </p:sp>
      <p:grpSp>
        <p:nvGrpSpPr>
          <p:cNvPr id="11" name="Group 11"/>
          <p:cNvGrpSpPr/>
          <p:nvPr/>
        </p:nvGrpSpPr>
        <p:grpSpPr>
          <a:xfrm>
            <a:off x="454963" y="93878"/>
            <a:ext cx="10641129" cy="893445"/>
            <a:chOff x="454963" y="93878"/>
            <a:chExt cx="10641129" cy="893445"/>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社团突出优势及与</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校园文化</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契合程度</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2" name="文本框 1"/>
          <p:cNvSpPr txBox="1"/>
          <p:nvPr/>
        </p:nvSpPr>
        <p:spPr>
          <a:xfrm>
            <a:off x="1524000" y="1524000"/>
            <a:ext cx="8902065" cy="1783715"/>
          </a:xfrm>
          <a:prstGeom prst="rect">
            <a:avLst/>
          </a:prstGeom>
          <a:noFill/>
        </p:spPr>
        <p:txBody>
          <a:bodyPr wrap="square" rtlCol="0">
            <a:spAutoFit/>
          </a:bodyPr>
          <a:p>
            <a:r>
              <a:rPr lang="zh-CN" altLang="en-US" sz="2000" b="1"/>
              <a:t>突出优势：</a:t>
            </a:r>
            <a:endParaRPr lang="zh-CN" altLang="en-US" sz="2000"/>
          </a:p>
          <a:p>
            <a:pPr indent="0">
              <a:lnSpc>
                <a:spcPct val="150000"/>
              </a:lnSpc>
              <a:buFont typeface="Wingdings" panose="05000000000000000000" charset="0"/>
              <a:buNone/>
            </a:pPr>
            <a:r>
              <a:rPr lang="zh-CN" altLang="en-US" sz="2000"/>
              <a:t>通过阅读活动营造校园书香氛围，唤起同学们的阅读习惯</a:t>
            </a:r>
            <a:endParaRPr lang="zh-CN" altLang="en-US" sz="2000"/>
          </a:p>
          <a:p>
            <a:pPr>
              <a:lnSpc>
                <a:spcPct val="150000"/>
              </a:lnSpc>
            </a:pPr>
            <a:r>
              <a:rPr lang="zh-CN" altLang="en-US" sz="2000"/>
              <a:t>通过线上、线下读书交流，搭建爱书人抒发感想、相互交流的平台</a:t>
            </a:r>
            <a:endParaRPr lang="zh-CN" altLang="en-US" sz="2000"/>
          </a:p>
          <a:p>
            <a:pPr>
              <a:lnSpc>
                <a:spcPct val="150000"/>
              </a:lnSpc>
            </a:pPr>
            <a:r>
              <a:rPr lang="zh-CN" altLang="en-US" sz="2000"/>
              <a:t>通过读书分享会，培养阅读中的思考与批判意识，突破</a:t>
            </a:r>
            <a:r>
              <a:rPr lang="zh-CN" altLang="en-US" sz="2000"/>
              <a:t>信息茧房</a:t>
            </a:r>
            <a:endParaRPr lang="zh-CN" altLang="en-US" sz="2000"/>
          </a:p>
        </p:txBody>
      </p:sp>
      <p:sp>
        <p:nvSpPr>
          <p:cNvPr id="3" name="文本框 2"/>
          <p:cNvSpPr txBox="1"/>
          <p:nvPr/>
        </p:nvSpPr>
        <p:spPr>
          <a:xfrm>
            <a:off x="1549400" y="3429000"/>
            <a:ext cx="9412605" cy="3476625"/>
          </a:xfrm>
          <a:prstGeom prst="rect">
            <a:avLst/>
          </a:prstGeom>
          <a:noFill/>
        </p:spPr>
        <p:txBody>
          <a:bodyPr wrap="square" rtlCol="0">
            <a:spAutoFit/>
          </a:bodyPr>
          <a:p>
            <a:r>
              <a:rPr lang="zh-CN" altLang="en-US" sz="2000" b="1"/>
              <a:t>校园文化契合度：</a:t>
            </a:r>
            <a:endParaRPr lang="zh-CN" altLang="en-US" sz="2000" b="1"/>
          </a:p>
          <a:p>
            <a:endParaRPr lang="zh-CN" altLang="en-US" sz="2000"/>
          </a:p>
          <a:p>
            <a:pPr>
              <a:lnSpc>
                <a:spcPct val="150000"/>
              </a:lnSpc>
            </a:pPr>
            <a:r>
              <a:rPr lang="zh-CN" altLang="en-US" sz="2000"/>
              <a:t>国际</a:t>
            </a:r>
            <a:r>
              <a:rPr lang="zh-CN" altLang="en-US" sz="2000"/>
              <a:t>校区：阅读英文著作、与国际生</a:t>
            </a:r>
            <a:r>
              <a:rPr lang="zh-CN" altLang="en-US" sz="2000"/>
              <a:t>和外教开展阅读交流</a:t>
            </a:r>
            <a:endParaRPr lang="zh-CN" altLang="en-US" sz="2000"/>
          </a:p>
          <a:p>
            <a:pPr>
              <a:lnSpc>
                <a:spcPct val="150000"/>
              </a:lnSpc>
            </a:pPr>
            <a:r>
              <a:rPr lang="zh-CN" altLang="en-US" sz="2000">
                <a:sym typeface="+mn-ea"/>
              </a:rPr>
              <a:t>理工科：</a:t>
            </a:r>
            <a:endParaRPr lang="zh-CN" altLang="en-US" sz="2000">
              <a:sym typeface="+mn-ea"/>
            </a:endParaRPr>
          </a:p>
          <a:p>
            <a:pPr>
              <a:lnSpc>
                <a:spcPct val="150000"/>
              </a:lnSpc>
            </a:pPr>
            <a:r>
              <a:rPr lang="zh-CN" altLang="en-US" sz="2000">
                <a:sym typeface="+mn-ea"/>
              </a:rPr>
              <a:t>工程（电子计算机、电气、机械、土木）、生物（生物医学、生物信息）、商学院</a:t>
            </a:r>
            <a:endParaRPr lang="zh-CN" altLang="en-US" sz="2000">
              <a:sym typeface="+mn-ea"/>
            </a:endParaRPr>
          </a:p>
          <a:p>
            <a:pPr>
              <a:lnSpc>
                <a:spcPct val="150000"/>
              </a:lnSpc>
            </a:pPr>
            <a:r>
              <a:rPr lang="zh-CN" altLang="en-US" sz="2000">
                <a:sym typeface="+mn-ea"/>
              </a:rPr>
              <a:t>无文科类专业，增加文学类作品的阅读</a:t>
            </a:r>
            <a:endParaRPr lang="zh-CN" altLang="en-US" sz="2000">
              <a:sym typeface="+mn-ea"/>
            </a:endParaRPr>
          </a:p>
          <a:p>
            <a:pPr>
              <a:lnSpc>
                <a:spcPct val="150000"/>
              </a:lnSpc>
            </a:pPr>
            <a:r>
              <a:rPr lang="zh-CN" altLang="en-US" sz="2000">
                <a:sym typeface="+mn-ea"/>
              </a:rPr>
              <a:t>阅读、交流各学院推荐的专业相关书籍</a:t>
            </a:r>
            <a:endParaRPr lang="zh-CN" altLang="en-US" sz="2000"/>
          </a:p>
          <a:p>
            <a:pPr>
              <a:lnSpc>
                <a:spcPct val="150000"/>
              </a:lnSpc>
            </a:pPr>
            <a:endParaRPr lang="zh-C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084424" y="2462858"/>
            <a:ext cx="2009662" cy="1138956"/>
            <a:chOff x="2084424" y="2462858"/>
            <a:chExt cx="2009662" cy="1138956"/>
          </a:xfrm>
        </p:grpSpPr>
        <p:sp>
          <p:nvSpPr>
            <p:cNvPr id="3" name="TextBox 3"/>
            <p:cNvSpPr txBox="1"/>
            <p:nvPr/>
          </p:nvSpPr>
          <p:spPr>
            <a:xfrm>
              <a:off x="2084424" y="2462858"/>
              <a:ext cx="2009662" cy="1138956"/>
            </a:xfrm>
            <a:prstGeom prst="rect">
              <a:avLst/>
            </a:prstGeom>
          </p:spPr>
          <p:txBody>
            <a:bodyPr wrap="square" lIns="66008" tIns="33052" rIns="66008" bIns="33052" rtlCol="0" anchor="ctr" anchorCtr="1">
              <a:noAutofit/>
            </a:bodyPr>
            <a:lstStyle/>
            <a:p>
              <a:pPr algn="l">
                <a:lnSpc>
                  <a:spcPct val="80000"/>
                </a:lnSpc>
              </a:pPr>
              <a:r>
                <a:rPr lang="en-US" sz="8025" b="1">
                  <a:solidFill>
                    <a:schemeClr val="accent1">
                      <a:alpha val="100000"/>
                    </a:schemeClr>
                  </a:solidFill>
                  <a:latin typeface="微软雅黑" panose="020B0503020204020204" charset="-122"/>
                  <a:ea typeface="微软雅黑" panose="020B0503020204020204" charset="-122"/>
                  <a:cs typeface="微软雅黑" panose="020B0503020204020204" charset="-122"/>
                </a:rPr>
                <a:t>02</a:t>
              </a:r>
              <a:endParaRPr lang="en-US" sz="802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sp>
        <p:nvSpPr>
          <p:cNvPr id="4" name="TextBox 4"/>
          <p:cNvSpPr txBox="1"/>
          <p:nvPr/>
        </p:nvSpPr>
        <p:spPr>
          <a:xfrm>
            <a:off x="4038600" y="2463165"/>
            <a:ext cx="8161655" cy="1951990"/>
          </a:xfrm>
          <a:prstGeom prst="rect">
            <a:avLst/>
          </a:prstGeom>
        </p:spPr>
        <p:txBody>
          <a:bodyPr vert="horz" wrap="square" lIns="91440" tIns="45720" rIns="91440" bIns="45720" rtlCol="0" anchor="ctr" anchorCtr="0">
            <a:normAutofit lnSpcReduction="10000"/>
          </a:bodyPr>
          <a:lstStyle/>
          <a:p>
            <a:pPr algn="l">
              <a:lnSpc>
                <a:spcPct val="140000"/>
              </a:lnSpc>
              <a:spcBef>
                <a:spcPct val="0"/>
              </a:spcBef>
            </a:pPr>
            <a:r>
              <a:rPr lang="zh-CN" altLang="en-US" sz="4500" b="1">
                <a:solidFill>
                  <a:schemeClr val="dk1"/>
                </a:solidFill>
                <a:latin typeface="微软雅黑" panose="020B0503020204020204" charset="-122"/>
                <a:ea typeface="微软雅黑" panose="020B0503020204020204" charset="-122"/>
                <a:cs typeface="微软雅黑" panose="020B0503020204020204" charset="-122"/>
                <a:sym typeface="+mn-ea"/>
              </a:rPr>
              <a:t>社团本年度活动</a:t>
            </a:r>
            <a:endParaRPr lang="zh-CN" altLang="en-US" sz="4500" b="1">
              <a:solidFill>
                <a:schemeClr val="dk1"/>
              </a:solidFill>
              <a:latin typeface="微软雅黑" panose="020B0503020204020204" charset="-122"/>
              <a:ea typeface="微软雅黑" panose="020B0503020204020204" charset="-122"/>
              <a:cs typeface="微软雅黑" panose="020B0503020204020204" charset="-122"/>
              <a:sym typeface="+mn-ea"/>
            </a:endParaRPr>
          </a:p>
          <a:p>
            <a:pPr algn="l">
              <a:lnSpc>
                <a:spcPct val="140000"/>
              </a:lnSpc>
              <a:spcBef>
                <a:spcPct val="0"/>
              </a:spcBef>
            </a:pPr>
            <a:r>
              <a:rPr lang="zh-CN" altLang="en-US" sz="4500" b="1">
                <a:solidFill>
                  <a:schemeClr val="dk1"/>
                </a:solidFill>
                <a:latin typeface="微软雅黑" panose="020B0503020204020204" charset="-122"/>
                <a:ea typeface="微软雅黑" panose="020B0503020204020204" charset="-122"/>
                <a:cs typeface="微软雅黑" panose="020B0503020204020204" charset="-122"/>
                <a:sym typeface="+mn-ea"/>
              </a:rPr>
              <a:t>及运营成果</a:t>
            </a:r>
            <a:endParaRPr lang="zh-CN" altLang="en-US" sz="4500" b="1">
              <a:solidFill>
                <a:schemeClr val="dk1"/>
              </a:solidFill>
              <a:latin typeface="微软雅黑" panose="020B0503020204020204" charset="-122"/>
              <a:ea typeface="微软雅黑" panose="020B0503020204020204" charset="-122"/>
              <a:cs typeface="微软雅黑" panose="020B0503020204020204" charset="-122"/>
            </a:endParaRPr>
          </a:p>
          <a:p>
            <a:pPr algn="l">
              <a:lnSpc>
                <a:spcPct val="140000"/>
              </a:lnSpc>
              <a:spcBef>
                <a:spcPct val="0"/>
              </a:spcBef>
            </a:pPr>
            <a:endParaRPr lang="en-US" sz="4500" b="1">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2" name="Group 22"/>
          <p:cNvGrpSpPr/>
          <p:nvPr/>
        </p:nvGrpSpPr>
        <p:grpSpPr>
          <a:xfrm>
            <a:off x="454963" y="93878"/>
            <a:ext cx="10641129" cy="893445"/>
            <a:chOff x="454963" y="93878"/>
            <a:chExt cx="10641129" cy="89344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社团本年度</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活动</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4" name="文本框 43"/>
          <p:cNvSpPr txBox="1"/>
          <p:nvPr/>
        </p:nvSpPr>
        <p:spPr>
          <a:xfrm>
            <a:off x="1009015" y="1301750"/>
            <a:ext cx="7515860" cy="368300"/>
          </a:xfrm>
          <a:prstGeom prst="rect">
            <a:avLst/>
          </a:prstGeom>
          <a:noFill/>
        </p:spPr>
        <p:txBody>
          <a:bodyPr wrap="square" rtlCol="0">
            <a:spAutoFit/>
          </a:bodyPr>
          <a:p>
            <a:r>
              <a:rPr lang="zh-CN" altLang="en-US" b="1"/>
              <a:t>中大型活动：《局外人》读书分享会</a:t>
            </a:r>
            <a:r>
              <a:rPr lang="en-US" altLang="zh-CN" b="1"/>
              <a:t> 2023.2.25</a:t>
            </a:r>
            <a:endParaRPr lang="en-US" altLang="zh-CN" b="1"/>
          </a:p>
        </p:txBody>
      </p:sp>
      <p:pic>
        <p:nvPicPr>
          <p:cNvPr id="2" name="图片 1" descr="3b2b215e02bc07452ca003ba657cbaf"/>
          <p:cNvPicPr>
            <a:picLocks noChangeAspect="1"/>
          </p:cNvPicPr>
          <p:nvPr/>
        </p:nvPicPr>
        <p:blipFill>
          <a:blip r:embed="rId2"/>
          <a:stretch>
            <a:fillRect/>
          </a:stretch>
        </p:blipFill>
        <p:spPr>
          <a:xfrm>
            <a:off x="1066800" y="2057400"/>
            <a:ext cx="6083935" cy="4563110"/>
          </a:xfrm>
          <a:prstGeom prst="rect">
            <a:avLst/>
          </a:prstGeom>
        </p:spPr>
      </p:pic>
      <p:pic>
        <p:nvPicPr>
          <p:cNvPr id="3" name="图片 2" descr="a0939a28cfba9ea1c85ff9ade59c995"/>
          <p:cNvPicPr>
            <a:picLocks noChangeAspect="1"/>
          </p:cNvPicPr>
          <p:nvPr/>
        </p:nvPicPr>
        <p:blipFill>
          <a:blip r:embed="rId3"/>
          <a:srcRect t="5472" b="33333"/>
          <a:stretch>
            <a:fillRect/>
          </a:stretch>
        </p:blipFill>
        <p:spPr>
          <a:xfrm>
            <a:off x="7924800" y="1670050"/>
            <a:ext cx="3629660" cy="4936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2" name="Group 22"/>
          <p:cNvGrpSpPr/>
          <p:nvPr/>
        </p:nvGrpSpPr>
        <p:grpSpPr>
          <a:xfrm>
            <a:off x="454963" y="93878"/>
            <a:ext cx="10641129" cy="893445"/>
            <a:chOff x="454963" y="93878"/>
            <a:chExt cx="10641129" cy="89344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社团本年度</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活动</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4" name="文本框 43"/>
          <p:cNvSpPr txBox="1"/>
          <p:nvPr/>
        </p:nvSpPr>
        <p:spPr>
          <a:xfrm>
            <a:off x="1009015" y="1301750"/>
            <a:ext cx="10014585" cy="368300"/>
          </a:xfrm>
          <a:prstGeom prst="rect">
            <a:avLst/>
          </a:prstGeom>
          <a:noFill/>
        </p:spPr>
        <p:txBody>
          <a:bodyPr wrap="square" rtlCol="0">
            <a:spAutoFit/>
          </a:bodyPr>
          <a:p>
            <a:r>
              <a:rPr lang="zh-CN" altLang="en-US" b="1"/>
              <a:t>中大型活动：《树语》读书分享会</a:t>
            </a:r>
            <a:r>
              <a:rPr lang="en-US" altLang="zh-CN" b="1"/>
              <a:t>  2023.9.16</a:t>
            </a:r>
            <a:endParaRPr lang="en-US" altLang="zh-CN" b="1"/>
          </a:p>
        </p:txBody>
      </p:sp>
      <p:pic>
        <p:nvPicPr>
          <p:cNvPr id="2" name="图片 1" descr="dc28d51958310a1611309a750b1ff74"/>
          <p:cNvPicPr>
            <a:picLocks noChangeAspect="1"/>
          </p:cNvPicPr>
          <p:nvPr/>
        </p:nvPicPr>
        <p:blipFill>
          <a:blip r:embed="rId2"/>
          <a:stretch>
            <a:fillRect/>
          </a:stretch>
        </p:blipFill>
        <p:spPr>
          <a:xfrm>
            <a:off x="1524000" y="1828800"/>
            <a:ext cx="3622675" cy="4831080"/>
          </a:xfrm>
          <a:prstGeom prst="rect">
            <a:avLst/>
          </a:prstGeom>
        </p:spPr>
      </p:pic>
      <p:pic>
        <p:nvPicPr>
          <p:cNvPr id="3" name="图片 2" descr="7c3b387d1a072e633957e856021e113"/>
          <p:cNvPicPr>
            <a:picLocks noChangeAspect="1"/>
          </p:cNvPicPr>
          <p:nvPr/>
        </p:nvPicPr>
        <p:blipFill>
          <a:blip r:embed="rId3"/>
          <a:srcRect t="4926" b="17778"/>
          <a:stretch>
            <a:fillRect/>
          </a:stretch>
        </p:blipFill>
        <p:spPr>
          <a:xfrm>
            <a:off x="6934200" y="1082040"/>
            <a:ext cx="3247390" cy="55778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2" name="Group 22"/>
          <p:cNvGrpSpPr/>
          <p:nvPr/>
        </p:nvGrpSpPr>
        <p:grpSpPr>
          <a:xfrm>
            <a:off x="454963" y="93878"/>
            <a:ext cx="10641129" cy="893445"/>
            <a:chOff x="454963" y="93878"/>
            <a:chExt cx="10641129" cy="893445"/>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社团本年度</a:t>
              </a: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活动</a:t>
              </a:r>
              <a:endParaRPr lang="zh-CN" alt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44" name="文本框 43"/>
          <p:cNvSpPr txBox="1"/>
          <p:nvPr/>
        </p:nvSpPr>
        <p:spPr>
          <a:xfrm>
            <a:off x="1009015" y="1301750"/>
            <a:ext cx="7515860" cy="368300"/>
          </a:xfrm>
          <a:prstGeom prst="rect">
            <a:avLst/>
          </a:prstGeom>
          <a:noFill/>
        </p:spPr>
        <p:txBody>
          <a:bodyPr wrap="square" rtlCol="0">
            <a:spAutoFit/>
          </a:bodyPr>
          <a:p>
            <a:r>
              <a:rPr lang="zh-CN" altLang="en-US" b="1"/>
              <a:t>中大型活动：多社团协作</a:t>
            </a:r>
            <a:r>
              <a:rPr lang="en-US" altLang="zh-CN" b="1"/>
              <a:t> </a:t>
            </a:r>
            <a:r>
              <a:rPr lang="zh-CN" altLang="en-US" b="1"/>
              <a:t>环湖踏春</a:t>
            </a:r>
            <a:r>
              <a:rPr lang="en-US" altLang="zh-CN" b="1"/>
              <a:t> 2023.4.8</a:t>
            </a:r>
            <a:endParaRPr lang="en-US" altLang="zh-CN" b="1"/>
          </a:p>
        </p:txBody>
      </p:sp>
      <p:pic>
        <p:nvPicPr>
          <p:cNvPr id="2" name="图片 1" descr="IMG_9526"/>
          <p:cNvPicPr>
            <a:picLocks noChangeAspect="1"/>
          </p:cNvPicPr>
          <p:nvPr/>
        </p:nvPicPr>
        <p:blipFill>
          <a:blip r:embed="rId2"/>
          <a:stretch>
            <a:fillRect/>
          </a:stretch>
        </p:blipFill>
        <p:spPr>
          <a:xfrm>
            <a:off x="653415" y="1905000"/>
            <a:ext cx="5969635" cy="3980180"/>
          </a:xfrm>
          <a:prstGeom prst="rect">
            <a:avLst/>
          </a:prstGeom>
        </p:spPr>
      </p:pic>
      <p:pic>
        <p:nvPicPr>
          <p:cNvPr id="3" name="图片 2" descr="IMG_9538"/>
          <p:cNvPicPr>
            <a:picLocks noChangeAspect="1"/>
          </p:cNvPicPr>
          <p:nvPr/>
        </p:nvPicPr>
        <p:blipFill>
          <a:blip r:embed="rId3"/>
          <a:stretch>
            <a:fillRect/>
          </a:stretch>
        </p:blipFill>
        <p:spPr>
          <a:xfrm>
            <a:off x="3200400" y="2133600"/>
            <a:ext cx="6407150" cy="4271645"/>
          </a:xfrm>
          <a:prstGeom prst="rect">
            <a:avLst/>
          </a:prstGeom>
        </p:spPr>
      </p:pic>
      <p:pic>
        <p:nvPicPr>
          <p:cNvPr id="4" name="图片 3" descr="IMG_9580"/>
          <p:cNvPicPr>
            <a:picLocks noChangeAspect="1"/>
          </p:cNvPicPr>
          <p:nvPr/>
        </p:nvPicPr>
        <p:blipFill>
          <a:blip r:embed="rId4"/>
          <a:stretch>
            <a:fillRect/>
          </a:stretch>
        </p:blipFill>
        <p:spPr>
          <a:xfrm>
            <a:off x="6172200" y="2667000"/>
            <a:ext cx="5597525" cy="3731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commondata" val="eyJoZGlkIjoiZDMxMzU4NTUxMmM3NzEwNjM1ODcwMWQ4MGNiMTY4YjIifQ=="/>
</p:tagLst>
</file>

<file path=ppt/theme/theme1.xml><?xml version="1.0" encoding="utf-8"?>
<a:theme xmlns:a="http://schemas.openxmlformats.org/drawingml/2006/main" name="Office Theme">
  <a:themeElements>
    <a:clrScheme name="Office">
      <a:dk1>
        <a:srgbClr val="000000"/>
      </a:dk1>
      <a:lt1>
        <a:srgbClr val="FFFBEF"/>
      </a:lt1>
      <a:dk2>
        <a:srgbClr val="351E00"/>
      </a:dk2>
      <a:lt2>
        <a:srgbClr val="FFFFFF"/>
      </a:lt2>
      <a:accent1>
        <a:srgbClr val="FF6D1B"/>
      </a:accent1>
      <a:accent2>
        <a:srgbClr val="FF9000"/>
      </a:accent2>
      <a:accent3>
        <a:srgbClr val="C76900"/>
      </a:accent3>
      <a:accent4>
        <a:srgbClr val="FF6E40"/>
      </a:accent4>
      <a:accent5>
        <a:srgbClr val="FF855E"/>
      </a:accent5>
      <a:accent6>
        <a:srgbClr val="B993D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1374</Words>
  <Application>WPS 演示</Application>
  <PresentationFormat>On-screen Show (4:3)</PresentationFormat>
  <Paragraphs>142</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宋体</vt:lpstr>
      <vt:lpstr>Wingdings</vt:lpstr>
      <vt:lpstr>微软雅黑</vt:lpstr>
      <vt:lpstr>Wingdings</vt:lpstr>
      <vt:lpstr>Arial</vt:lpstr>
      <vt:lpstr>Arial Unicode MS</vt:lpstr>
      <vt:lpstr>Calibri</vt:lpstr>
      <vt:lpstr>幼圆</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星空随想</cp:lastModifiedBy>
  <cp:revision>12</cp:revision>
  <dcterms:created xsi:type="dcterms:W3CDTF">2006-08-16T00:00:00Z</dcterms:created>
  <dcterms:modified xsi:type="dcterms:W3CDTF">2023-12-24T15:19:56Z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BFB5B8E8EBD24EB98DFEB3CAB4359B86_12</vt:lpwstr>
  </property>
  <property fmtid="{D5CDD505-2E9C-101B-9397-08002B2CF9AE}" pid="3" name="KSOProductBuildVer">
    <vt:lpwstr>2052-12.1.0.16120</vt:lpwstr>
  </property>
</Properties>
</file>